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60" r:id="rId18"/>
  </p:sldIdLst>
  <p:sldSz cx="12192000" cy="6858000"/>
  <p:notesSz cx="6858000" cy="9144000"/>
  <p:embeddedFontLst>
    <p:embeddedFont>
      <p:font typeface="Poppins" pitchFamily="2" charset="0"/>
      <p:regular r:id="rId20"/>
      <p:bold r:id="rId21"/>
      <p:italic r:id="rId22"/>
      <p:boldItalic r:id="rId23"/>
    </p:embeddedFont>
    <p:embeddedFont>
      <p:font typeface="Poppins Light" panose="00000400000000000000" pitchFamily="2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2" roundtripDataSignature="AMtx7mhXb8UGxleZTBKOlxiTb6szY3bG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font" Target="fonts/font7.fntdata" /><Relationship Id="rId3" Type="http://schemas.openxmlformats.org/officeDocument/2006/relationships/slide" Target="slides/slide2.xml" /><Relationship Id="rId21" Type="http://schemas.openxmlformats.org/officeDocument/2006/relationships/font" Target="fonts/font2.fntdata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font" Target="fonts/font6.fntdata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font" Target="fonts/font1.fntdata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font" Target="fonts/font5.fntdata" /><Relationship Id="rId32" Type="http://customschemas.google.com/relationships/presentationmetadata" Target="metadata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font" Target="fonts/font4.fntdata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font" Target="fonts/font3.fntdata" /><Relationship Id="rId27" Type="http://schemas.openxmlformats.org/officeDocument/2006/relationships/font" Target="fonts/font8.fntdata" /><Relationship Id="rId35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4111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8005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0653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6293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885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2766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27669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280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6954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7021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7954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5112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3032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600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7" Type="http://schemas.openxmlformats.org/officeDocument/2006/relationships/image" Target="../media/image5.sv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svg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7" Type="http://schemas.openxmlformats.org/officeDocument/2006/relationships/image" Target="../media/image5.sv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svg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svg" /><Relationship Id="rId5" Type="http://schemas.openxmlformats.org/officeDocument/2006/relationships/image" Target="../media/image4.png" /><Relationship Id="rId4" Type="http://schemas.openxmlformats.org/officeDocument/2006/relationships/image" Target="../media/image3.sv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1524000" y="2493712"/>
            <a:ext cx="9144000" cy="113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6000" b="1" i="0" u="none" strike="noStrike" kern="0" cap="none" spc="0" baseline="0" dirty="0" err="1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Contrato</a:t>
            </a:r>
            <a:r>
              <a:rPr lang="en-US" altLang="zh-CN" sz="6000" b="1" i="0" u="none" strike="noStrike" kern="0" cap="none" spc="0" baseline="0" dirty="0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 </a:t>
            </a:r>
            <a:r>
              <a:rPr lang="en-US" altLang="zh-CN" sz="6000" b="1" i="0" u="none" strike="noStrike" kern="0" cap="none" spc="0" baseline="0" dirty="0" err="1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Docente</a:t>
            </a:r>
            <a:r>
              <a:rPr lang="en-US" altLang="zh-CN" sz="6000" b="1" i="0" u="none" strike="noStrike" kern="0" cap="none" spc="0" baseline="0" dirty="0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 2026 </a:t>
            </a:r>
            <a:br>
              <a:rPr lang="en-US" altLang="zh-CN" sz="6000" b="1" i="0" u="none" strike="noStrike" kern="0" cap="none" spc="0" baseline="0" dirty="0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</a:br>
            <a:r>
              <a:rPr lang="en-US" altLang="zh-CN" sz="6000" b="1" i="0" u="none" strike="noStrike" kern="0" cap="none" spc="0" baseline="0" dirty="0" err="1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en</a:t>
            </a:r>
            <a:r>
              <a:rPr lang="en-US" altLang="zh-CN" sz="6000" b="1" i="0" u="none" strike="noStrike" kern="0" cap="none" spc="0" baseline="0" dirty="0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 IIEE EIB</a:t>
            </a:r>
            <a:endParaRPr lang="en-US" altLang="zh-CN" sz="3600" b="1" i="0" u="none" strike="noStrike" kern="0" cap="none" spc="0" baseline="0" dirty="0">
              <a:solidFill>
                <a:schemeClr val="bg1"/>
              </a:solidFill>
              <a:latin typeface="Arial" charset="0"/>
              <a:ea typeface="Arial" charset="0"/>
              <a:cs typeface="Lucida Sans" charset="0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1524000" y="4281759"/>
            <a:ext cx="9144000" cy="58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0" cap="none" spc="0" baseline="0" dirty="0">
                <a:solidFill>
                  <a:schemeClr val="bg1"/>
                </a:solidFill>
                <a:latin typeface="Arial" charset="0"/>
                <a:ea typeface="Arial" charset="0"/>
                <a:cs typeface="Lucida Sans" charset="0"/>
              </a:rPr>
              <a:t>DS 022-2025-MINEDU</a:t>
            </a:r>
          </a:p>
        </p:txBody>
      </p:sp>
      <p:cxnSp>
        <p:nvCxnSpPr>
          <p:cNvPr id="87" name="Google Shape;87;p1"/>
          <p:cNvCxnSpPr/>
          <p:nvPr/>
        </p:nvCxnSpPr>
        <p:spPr>
          <a:xfrm>
            <a:off x="3790650" y="3786583"/>
            <a:ext cx="4610700" cy="0"/>
          </a:xfrm>
          <a:prstGeom prst="straightConnector1">
            <a:avLst/>
          </a:prstGeom>
          <a:noFill/>
          <a:ln w="127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9" name="Google Shape;89;p1"/>
          <p:cNvSpPr txBox="1"/>
          <p:nvPr/>
        </p:nvSpPr>
        <p:spPr>
          <a:xfrm>
            <a:off x="5078437" y="6034015"/>
            <a:ext cx="2035126" cy="58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s-PE" sz="2800" b="0" i="0" u="none" strike="noStrike" cap="none" dirty="0">
                <a:solidFill>
                  <a:schemeClr val="lt1"/>
                </a:solidFill>
                <a:latin typeface="Poppins Light"/>
                <a:ea typeface="Poppins Light"/>
                <a:cs typeface="Poppins Light"/>
                <a:sym typeface="Poppins Light"/>
              </a:rPr>
              <a:t>2026</a:t>
            </a:r>
            <a:endParaRPr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C8DFBAB8-0E46-4E3D-AABD-5CD5E1F6A7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6907" y="215049"/>
            <a:ext cx="1109663" cy="564681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5C434127-E682-4DDB-84E1-C47BDE0C6D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3226" y="174591"/>
            <a:ext cx="2788670" cy="6161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ADCA2F02-A5D2-4B25-AAA0-4EE23C3E2381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Verificación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RND-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Bilingües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25.5)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0C9E3004-A422-4FC4-A49F-976938C9AF38}"/>
              </a:ext>
            </a:extLst>
          </p:cNvPr>
          <p:cNvSpPr>
            <a:spLocks/>
          </p:cNvSpPr>
          <p:nvPr/>
        </p:nvSpPr>
        <p:spPr>
          <a:xfrm>
            <a:off x="785252" y="1739131"/>
            <a:ext cx="10289148" cy="114087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0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Comité verifica la base de datos RND-Bilingües, </a:t>
            </a:r>
            <a:r>
              <a:rPr lang="en-US" altLang="zh-CN" sz="20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 se requiere constancia adicional</a:t>
            </a:r>
            <a:r>
              <a:rPr lang="en-US" altLang="zh-CN" sz="20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0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Etapas y anexos:</a:t>
            </a:r>
            <a:endParaRPr lang="zh-CN" altLang="en-US" sz="20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graphicFrame>
        <p:nvGraphicFramePr>
          <p:cNvPr id="7" name="Hoja">
            <a:extLst>
              <a:ext uri="{FF2B5EF4-FFF2-40B4-BE49-F238E27FC236}">
                <a16:creationId xmlns:a16="http://schemas.microsoft.com/office/drawing/2014/main" id="{EC4D6B44-6CB1-4709-A6DF-107E24EBE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432800"/>
              </p:ext>
            </p:extLst>
          </p:nvPr>
        </p:nvGraphicFramePr>
        <p:xfrm>
          <a:off x="785063" y="2880004"/>
          <a:ext cx="10244900" cy="2931195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56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2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2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133">
                <a:tc>
                  <a:txBody>
                    <a:bodyPr/>
                    <a:lstStyle/>
                    <a:p>
                      <a:pPr marL="0" indent="0" algn="just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N°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0" algn="just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Etapa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en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la que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participa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el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postulante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0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Dominio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la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lengua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(Anexo)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24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1</a:t>
                      </a:r>
                      <a:endParaRPr lang="zh-CN" altLang="en-US" sz="1800" b="1" i="0" u="none" strike="noStrike" kern="0" cap="none" spc="0" baseline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 por resultados de la PN</a:t>
                      </a:r>
                      <a:endParaRPr lang="zh-CN" altLang="en-US" sz="1800" b="0" i="0" u="none" strike="noStrike" kern="0" cap="none" spc="0" baseline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3 de la presente norma</a:t>
                      </a:r>
                      <a:endParaRPr lang="zh-CN" altLang="en-US" sz="1800" b="0" i="0" u="none" strike="noStrike" kern="0" cap="none" spc="0" baseline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939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2</a:t>
                      </a:r>
                      <a:endParaRPr lang="zh-CN" altLang="en-US" sz="1800" b="1" i="0" u="none" strike="noStrike" kern="0" cap="none" spc="0" baseline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16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expedientes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(primer y 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segundo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orden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prelación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del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6 -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titulados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3 de la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presente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norma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(i)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33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3</a:t>
                      </a:r>
                      <a:endParaRPr lang="zh-CN" altLang="en-US" sz="1800" b="1" i="0" u="none" strike="noStrike" kern="0" cap="none" spc="0" baseline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resultados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la PN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4 de la presente norma (ii)</a:t>
                      </a:r>
                      <a:endParaRPr lang="zh-CN" altLang="en-US" sz="1800" b="0" i="0" u="none" strike="noStrike" kern="0" cap="none" spc="0" baseline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3866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4</a:t>
                      </a:r>
                      <a:endParaRPr lang="zh-CN" altLang="en-US" sz="1800" b="1" i="0" u="none" strike="noStrike" kern="0" cap="none" spc="0" baseline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expedientes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(primer y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seg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undo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orden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prelación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del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6 -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titulados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4 de la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presente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norma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(ii)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Google Shape;78;p15">
            <a:extLst>
              <a:ext uri="{FF2B5EF4-FFF2-40B4-BE49-F238E27FC236}">
                <a16:creationId xmlns:a16="http://schemas.microsoft.com/office/drawing/2014/main" id="{19E2E74D-C24D-4816-90A5-F1B5FF0B6D81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866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8" name="Rectángulos">
            <a:extLst>
              <a:ext uri="{FF2B5EF4-FFF2-40B4-BE49-F238E27FC236}">
                <a16:creationId xmlns:a16="http://schemas.microsoft.com/office/drawing/2014/main" id="{6504DAA1-CF66-4196-92B8-B1B4B88998A4}"/>
              </a:ext>
            </a:extLst>
          </p:cNvPr>
          <p:cNvSpPr>
            <a:spLocks/>
          </p:cNvSpPr>
          <p:nvPr/>
        </p:nvSpPr>
        <p:spPr>
          <a:xfrm>
            <a:off x="550333" y="1070896"/>
            <a:ext cx="11091334" cy="508539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540385" indent="-18034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(i)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Culminada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adjudicación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etapa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la PN se da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inicio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etapa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evaluación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expediente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, para lo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cual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comité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consolida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las plazas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desiertas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IIEE EIB de las dos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formas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atención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(EIB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fortalecimiento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y EIB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revitalización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) y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procede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adjudicación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plazas,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respetando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cuadro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méritos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formulado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,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según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orden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prelación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establecido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Anexo 6 de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presente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norma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(solo para los dos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primeros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órdenes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);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asimismo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se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verifica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acreditación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los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niveles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dominio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requeridos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lengua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originaria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,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según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lo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establecido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Anexo 3.</a:t>
            </a:r>
          </a:p>
          <a:p>
            <a:pPr marL="540385" indent="-18034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(ii)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Culminado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acto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adjudicación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y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continuar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existiendo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plazas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vacantes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, se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procede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adjudicar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 los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postulantes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la PN que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acrediten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algún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rango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dominio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LO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establecidos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Anexo 4 de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presente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norma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y se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encuentren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incorporados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RND-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Bilingües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.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continuar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existiendo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plazas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vacantes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, se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aplica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el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mismo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criterio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para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adjudicación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los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docentes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titulados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educación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la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etapa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evaluación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 de </a:t>
            </a:r>
            <a:r>
              <a:rPr lang="en-US" altLang="zh-CN" sz="2200" b="0" i="0" u="none" strike="noStrike" kern="0" cap="none" spc="0" baseline="0" dirty="0" err="1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expedientes</a:t>
            </a:r>
            <a:r>
              <a:rPr lang="en-US" altLang="zh-CN" sz="2200" b="0" i="0" u="none" strike="noStrike" kern="0" cap="none" spc="0" baseline="0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pitchFamily="18" charset="0"/>
                <a:sym typeface="Arial" charset="0"/>
              </a:rPr>
              <a:t>.</a:t>
            </a:r>
            <a:endParaRPr lang="zh-CN" altLang="en-US" sz="2200" b="0" i="0" u="none" strike="noStrike" kern="0" cap="none" spc="0" baseline="0" dirty="0">
              <a:solidFill>
                <a:srgbClr val="000000"/>
              </a:solidFill>
              <a:latin typeface="Calibri" charset="0"/>
              <a:ea typeface="Calibri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6" name="Google Shape;78;p15">
            <a:extLst>
              <a:ext uri="{FF2B5EF4-FFF2-40B4-BE49-F238E27FC236}">
                <a16:creationId xmlns:a16="http://schemas.microsoft.com/office/drawing/2014/main" id="{DC12B48B-E114-4435-9E63-71BDAE7163FF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656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6C01FE6E-CC5F-41CA-8F62-D52FCEF67C7A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Evaluación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excepcional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25.6)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AD403345-32BE-48D4-977C-4796B2550F13}"/>
              </a:ext>
            </a:extLst>
          </p:cNvPr>
          <p:cNvSpPr>
            <a:spLocks/>
          </p:cNvSpPr>
          <p:nvPr/>
        </p:nvSpPr>
        <p:spPr>
          <a:xfrm>
            <a:off x="730597" y="2135108"/>
            <a:ext cx="10630978" cy="258778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Para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postulantes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incorporados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RND-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Bilingües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,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comité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con DEIB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realiza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evaluación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excepcional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implica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incorporación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al RND-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Bilingües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Se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sigue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orden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prelación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según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nivel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dominio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formación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(Anexo 4 y Anexo 6).</a:t>
            </a:r>
            <a:endParaRPr lang="zh-CN" altLang="en-US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F6F34AD8-5485-49F2-A3CB-49F8C5107045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8595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B77E07C0-776E-4291-B378-7837649BA376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Verificación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RND-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Bilingües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25.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6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6" name="Hoja">
            <a:extLst>
              <a:ext uri="{FF2B5EF4-FFF2-40B4-BE49-F238E27FC236}">
                <a16:creationId xmlns:a16="http://schemas.microsoft.com/office/drawing/2014/main" id="{EC36796E-C2C1-4E43-92F2-D86A007CD2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399163"/>
              </p:ext>
            </p:extLst>
          </p:nvPr>
        </p:nvGraphicFramePr>
        <p:xfrm>
          <a:off x="710738" y="1696534"/>
          <a:ext cx="10244915" cy="4252332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569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4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0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890">
                <a:tc>
                  <a:txBody>
                    <a:bodyPr/>
                    <a:lstStyle/>
                    <a:p>
                      <a:pPr marL="0" indent="0" algn="just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N°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0" algn="just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Etapa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en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la que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participa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el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postulante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0" algn="ctr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Dominio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la </a:t>
                      </a:r>
                      <a:r>
                        <a:rPr lang="en-US" altLang="zh-CN" sz="1800" b="1" i="0" u="none" strike="noStrike" kern="0" cap="none" spc="0" baseline="0" dirty="0" err="1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lengua</a:t>
                      </a:r>
                      <a:r>
                        <a:rPr lang="en-US" altLang="zh-CN" sz="1800" b="1" i="0" u="none" strike="noStrike" kern="0" cap="none" spc="0" baseline="0" dirty="0">
                          <a:solidFill>
                            <a:srgbClr val="FFFFFF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(Anexo)</a:t>
                      </a:r>
                      <a:endParaRPr lang="zh-CN" altLang="en-US" sz="1800" b="1" i="0" u="none" strike="noStrike" kern="0" cap="none" spc="0" baseline="0" dirty="0">
                        <a:solidFill>
                          <a:srgbClr val="FFFFFF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5986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1</a:t>
                      </a:r>
                      <a:endParaRPr lang="zh-CN" altLang="en-US" sz="1800" b="1" i="0" u="none" strike="noStrike" kern="0" cap="none" spc="0" baseline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resultados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de la PN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 (rangos 1 al 5) 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de la presente norma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(solo aprobados en la evaluación excepcional de LO)</a:t>
                      </a:r>
                      <a:endParaRPr lang="zh-CN" altLang="en-US" sz="1800" b="0" i="0" u="none" strike="noStrike" kern="0" cap="none" spc="0" baseline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915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2</a:t>
                      </a:r>
                      <a:endParaRPr lang="zh-CN" altLang="en-US" sz="1800" b="1" i="0" u="none" strike="noStrike" kern="0" cap="none" spc="0" baseline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16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expedientes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 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egun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6 - 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MINEDU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Anexo 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 (rangos 1 al 5) 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de la presente norma</a:t>
                      </a:r>
                      <a:r>
                        <a:rPr lang="en-US" altLang="zh-CN" sz="1800" b="0" i="0" u="none" strike="noStrike" kern="0" cap="none" spc="0" baseline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(solo aprobados en la evaluación excepcional de LO)</a:t>
                      </a:r>
                      <a:endParaRPr lang="zh-CN" altLang="en-US" sz="1800" b="0" i="0" u="none" strike="noStrike" kern="0" cap="none" spc="0" baseline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1541">
                <a:tc>
                  <a:txBody>
                    <a:bodyPr/>
                    <a:lstStyle/>
                    <a:p>
                      <a:pPr marL="456946" indent="-433324" algn="ctr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1" i="0" u="none" strike="noStrike" kern="0" cap="none" spc="0" baseline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3</a:t>
                      </a:r>
                      <a:endParaRPr lang="zh-CN" altLang="en-US" sz="1800" b="1" i="0" u="none" strike="noStrike" kern="0" cap="none" spc="0" baseline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</a:pP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Contratación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  <a:sym typeface="Arial" charset="0"/>
                        </a:rPr>
                        <a:t> por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expedientes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,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según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anexoo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6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aprobado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por la DRE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Anexo 4 (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rangos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1 al 5) de la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presente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norma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(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incluye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a los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participantes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registrados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el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RND-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Bilingües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y a los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aprobados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la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evaluación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altLang="zh-CN" sz="1800" b="0" i="0" u="none" strike="noStrike" kern="0" cap="none" spc="0" baseline="0" dirty="0" err="1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excepcional</a:t>
                      </a:r>
                      <a:r>
                        <a:rPr lang="en-US" altLang="zh-CN" sz="1800" b="0" i="0" u="none" strike="noStrike" kern="0" cap="none" spc="0" baseline="0" dirty="0">
                          <a:solidFill>
                            <a:srgbClr val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de LO)</a:t>
                      </a:r>
                      <a:endParaRPr lang="zh-CN" altLang="en-US" sz="1800" b="0" i="0" u="none" strike="noStrike" kern="0" cap="none" spc="0" baseline="0" dirty="0">
                        <a:solidFill>
                          <a:srgbClr val="000000"/>
                        </a:solidFill>
                        <a:latin typeface="Calibri" charset="0"/>
                        <a:ea typeface="Calibri" charset="0"/>
                        <a:cs typeface="Calibri" charset="0"/>
                        <a:sym typeface="Arial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1BC56DB9-A804-4136-9F2D-6199A1B4BF36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7960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BFA038B6-8F01-4D83-8CA4-275121D5970E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Cobertura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plazas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vacantes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25.7)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D9358611-DBCA-4652-96CE-2824DF574376}"/>
              </a:ext>
            </a:extLst>
          </p:cNvPr>
          <p:cNvSpPr>
            <a:spLocks/>
          </p:cNvSpPr>
          <p:nvPr/>
        </p:nvSpPr>
        <p:spPr>
          <a:xfrm>
            <a:off x="838199" y="2924651"/>
            <a:ext cx="10010760" cy="100869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UGEL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contacta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con DEIB y DITEN para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evaluar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situaciones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contempladas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cubrir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todas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las plazas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disponibles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  <a:endParaRPr lang="zh-CN" altLang="en-US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89B7940C-FC0F-4542-A3C3-8679D123B2CF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7443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D90B57A2-A7BE-4B54-BE04-E390B3B2C36A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Renovación y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conducta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2800" b="0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(</a:t>
            </a:r>
            <a:r>
              <a:rPr lang="en-US" altLang="zh-CN" sz="2800" b="0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Cuarta</a:t>
            </a:r>
            <a:r>
              <a:rPr lang="en-US" altLang="zh-CN" sz="2800" b="0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Disposición</a:t>
            </a:r>
            <a:r>
              <a:rPr lang="en-US" altLang="zh-CN" sz="2800" b="0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Complementaria</a:t>
            </a:r>
            <a:r>
              <a:rPr lang="en-US" altLang="zh-CN" sz="2800" b="0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Final)</a:t>
            </a:r>
            <a:endParaRPr lang="zh-CN" altLang="en-US" sz="28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0796C240-4FA2-444A-ABE2-53E00104FB14}"/>
              </a:ext>
            </a:extLst>
          </p:cNvPr>
          <p:cNvSpPr>
            <a:spLocks/>
          </p:cNvSpPr>
          <p:nvPr/>
        </p:nvSpPr>
        <p:spPr>
          <a:xfrm>
            <a:off x="775774" y="2137909"/>
            <a:ext cx="10010760" cy="35050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Para renovación en IE EIB en comunidades indígenas: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 contar con quejas por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mala conducta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: violencia, rompimiento de relaciones comunitarias, mal uso de recursos, ebriedad, etc.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Queja registrada en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libro de actas de asamblea comunal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comunicada a UGEL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antes de resolución de renovación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  <a:endParaRPr lang="zh-CN" altLang="en-US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7ECF8EC2-272F-4187-9E4D-4087C836F4B9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3443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D90B57A2-A7BE-4B54-BE04-E390B3B2C36A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altLang="zh-CN" sz="28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Datos de contacto:</a:t>
            </a:r>
            <a:endParaRPr lang="zh-CN" altLang="en-US" sz="28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0796C240-4FA2-444A-ABE2-53E00104FB14}"/>
              </a:ext>
            </a:extLst>
          </p:cNvPr>
          <p:cNvSpPr>
            <a:spLocks/>
          </p:cNvSpPr>
          <p:nvPr/>
        </p:nvSpPr>
        <p:spPr>
          <a:xfrm>
            <a:off x="433949" y="1651781"/>
            <a:ext cx="10010760" cy="22237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419" altLang="zh-CN" sz="28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Jhordan</a:t>
            </a:r>
            <a:r>
              <a:rPr lang="es-419" altLang="zh-CN" sz="2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Morales Dávila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419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Asesor Legal de la DEIB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419" altLang="zh-CN" sz="2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Teléfono: 01-61558800, anexo 22076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419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Correo: jmoralesd@minedu.gob.pe</a:t>
            </a:r>
            <a:endParaRPr lang="en-US" altLang="zh-CN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7ECF8EC2-272F-4187-9E4D-4087C836F4B9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9396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>
            <a:spLocks noGrp="1"/>
          </p:cNvSpPr>
          <p:nvPr>
            <p:ph type="ctrTitle"/>
          </p:nvPr>
        </p:nvSpPr>
        <p:spPr>
          <a:xfrm>
            <a:off x="1524000" y="2862839"/>
            <a:ext cx="9144000" cy="113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</a:pPr>
            <a:r>
              <a:rPr lang="es-PE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GRACIAS</a:t>
            </a:r>
            <a:endParaRPr/>
          </a:p>
        </p:txBody>
      </p:sp>
      <p:cxnSp>
        <p:nvCxnSpPr>
          <p:cNvPr id="124" name="Google Shape;124;p5"/>
          <p:cNvCxnSpPr/>
          <p:nvPr/>
        </p:nvCxnSpPr>
        <p:spPr>
          <a:xfrm>
            <a:off x="3790650" y="4155710"/>
            <a:ext cx="4610700" cy="0"/>
          </a:xfrm>
          <a:prstGeom prst="straightConnector1">
            <a:avLst/>
          </a:prstGeom>
          <a:noFill/>
          <a:ln w="127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6" name="Gráfico 5">
            <a:extLst>
              <a:ext uri="{FF2B5EF4-FFF2-40B4-BE49-F238E27FC236}">
                <a16:creationId xmlns:a16="http://schemas.microsoft.com/office/drawing/2014/main" id="{90BCD89C-6264-481F-BAAF-7DADBBF557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76907" y="215049"/>
            <a:ext cx="1109663" cy="564681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AEB989E8-1AA3-4FF8-B0D9-193A64EC50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3226" y="174591"/>
            <a:ext cx="2788670" cy="6161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14" name="Rectángulos">
            <a:extLst>
              <a:ext uri="{FF2B5EF4-FFF2-40B4-BE49-F238E27FC236}">
                <a16:creationId xmlns:a16="http://schemas.microsoft.com/office/drawing/2014/main" id="{971D161C-1C0D-4162-8585-35EB50908D87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Objetivos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la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Presentación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5" name="Rectángulos">
            <a:extLst>
              <a:ext uri="{FF2B5EF4-FFF2-40B4-BE49-F238E27FC236}">
                <a16:creationId xmlns:a16="http://schemas.microsoft.com/office/drawing/2014/main" id="{70D56A90-2F14-4319-BC5A-449019AD75B9}"/>
              </a:ext>
            </a:extLst>
          </p:cNvPr>
          <p:cNvSpPr>
            <a:spLocks/>
          </p:cNvSpPr>
          <p:nvPr/>
        </p:nvSpPr>
        <p:spPr>
          <a:xfrm>
            <a:off x="433949" y="2021466"/>
            <a:ext cx="10972798" cy="38091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0" i="0" u="none" strike="noStrike" kern="0" cap="none" spc="0" baseline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✅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Explicar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el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procedimiento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contratación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docente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2026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para plazas EIB.</a:t>
            </a:r>
          </a:p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0" i="0" u="none" strike="noStrike" kern="0" cap="none" spc="0" baseline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✅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Revisar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los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requisitos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generales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específicos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para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docentes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EIB.</a:t>
            </a:r>
          </a:p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altLang="zh-CN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0" i="0" u="none" strike="noStrike" kern="0" cap="none" spc="0" baseline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✅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Identificar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criterios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evaluación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,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orden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prelación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priorización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altLang="zh-CN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541274" indent="-541274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0" i="0" u="none" strike="noStrike" kern="0" cap="none" spc="0" baseline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✅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Conocer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las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responsabilidades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MINEDU, DRE y UGEL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el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proceso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  <a:endParaRPr lang="zh-CN" altLang="en-US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DC2D25C2-73B1-45C5-AD04-8E7DBD181336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FA57F76E-AC9F-4162-928D-2760DE292B95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Comité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Contratación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Profesores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5)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10F3FE9B-AAD8-4586-B936-2E947BB28B28}"/>
              </a:ext>
            </a:extLst>
          </p:cNvPr>
          <p:cNvSpPr>
            <a:spLocks/>
          </p:cNvSpPr>
          <p:nvPr/>
        </p:nvSpPr>
        <p:spPr>
          <a:xfrm>
            <a:off x="433949" y="1672272"/>
            <a:ext cx="10972798" cy="518572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5.5 —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Integración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plazas EIB:</a:t>
            </a:r>
            <a:endParaRPr lang="en-US" altLang="zh-CN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Se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incorpora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como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miembro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titular y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alterno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un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representante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la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organización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indígena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u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originaria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local o regional.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Participa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desde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la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revisión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expedientes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hasta la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adjudicación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Si no hay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acuerdo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entre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organizaciones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, la 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UGEL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asigna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al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representante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según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el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mayor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número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comunidades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EIB.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5.13 —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Función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clave del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comité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:</a:t>
            </a:r>
            <a:endParaRPr lang="en-US" altLang="zh-CN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Literal (r):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Verificar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que los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postulantes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a plazas EIB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estén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en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el</a:t>
            </a:r>
            <a:r>
              <a:rPr lang="en-US" altLang="zh-CN" sz="2800" b="1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RND-</a:t>
            </a:r>
            <a:r>
              <a:rPr lang="en-US" altLang="zh-CN" sz="2800" b="1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Bilingües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, </a:t>
            </a:r>
            <a:r>
              <a:rPr lang="en-US" altLang="zh-CN" sz="2800" b="0" i="0" u="none" strike="noStrike" kern="0" cap="none" spc="0" baseline="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según</a:t>
            </a:r>
            <a:r>
              <a:rPr lang="en-US" altLang="zh-CN" sz="2800" b="0" i="0" u="none" strike="noStrike" kern="0" cap="none" spc="0" baseline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Art. 25.</a:t>
            </a:r>
            <a:endParaRPr lang="zh-CN" altLang="en-US" sz="2800" b="0" i="0" u="none" strike="noStrike" kern="0" cap="none" spc="0" baseline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5F7E545C-DA34-4954-96B7-EB93FB1271AE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585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80F1515A-3C94-423A-BCBF-12458CF7AAD7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Participación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veedores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6)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093038A9-3230-439B-9BEC-8A97A61E6395}"/>
              </a:ext>
            </a:extLst>
          </p:cNvPr>
          <p:cNvSpPr>
            <a:spLocks/>
          </p:cNvSpPr>
          <p:nvPr/>
        </p:nvSpPr>
        <p:spPr>
          <a:xfrm>
            <a:off x="433949" y="1818270"/>
            <a:ext cx="10972798" cy="391459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6.1:</a:t>
            </a:r>
            <a:endParaRPr lang="en-US" altLang="zh-CN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La UGEL solicita participación de: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Fiscalía de Prevención del Delito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Órgano de Control Institucional de DRE/UGEL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Consejo Participativo Local Educativo u otra autoridad local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Representante de organización indígena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(distinto al comité)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Solicitud hasta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48 horas antes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del inicio del procedimiento.</a:t>
            </a:r>
            <a:endParaRPr lang="zh-CN" altLang="en-US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9D6C8723-4046-489C-A5A5-14CB73783433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268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1F3E88DF-937E-4A76-B15D-204B80222A89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Responsabilidades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de las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instancias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educativas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B1C0F809-291C-45D5-93ED-D92AFFFC8142}"/>
              </a:ext>
            </a:extLst>
          </p:cNvPr>
          <p:cNvSpPr>
            <a:spLocks/>
          </p:cNvSpPr>
          <p:nvPr/>
        </p:nvSpPr>
        <p:spPr>
          <a:xfrm>
            <a:off x="829733" y="1818270"/>
            <a:ext cx="10577014" cy="428821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7.10 — MINEDU: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Remite a las UGEL la </a:t>
            </a: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base de datos del RND-Bilingües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en segunda semana de diciembre para verificación de adjudicación de plazas.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8.2 — DRE: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Validar plazas vacantes publicadas preliminarmente por MINEDU.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Para plazas EIB, considerar la normativa vigente.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9.1 — UGEL: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Validar plazas preliminares de acuerdo con la DRE.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Considerar normativa vigente para plazas EIB.</a:t>
            </a:r>
            <a:endParaRPr lang="zh-CN" altLang="en-US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CD545EB1-6B54-43E0-97E9-8645D9CE789A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04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D731D056-7B1C-4619-82C0-D0E177BB38A6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Renovación de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contrato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docente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15)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CE41F492-921C-4488-B0A6-A4892FB7D0F4}"/>
              </a:ext>
            </a:extLst>
          </p:cNvPr>
          <p:cNvSpPr>
            <a:spLocks/>
          </p:cNvSpPr>
          <p:nvPr/>
        </p:nvSpPr>
        <p:spPr>
          <a:xfrm>
            <a:off x="829734" y="2394003"/>
            <a:ext cx="10577014" cy="304320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15, literal (e):</a:t>
            </a:r>
            <a:endParaRPr lang="en-US" altLang="zh-CN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Para IIEE EIB, el docente debe cumplir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requisitos del numeral 25.4 del Art. 25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disposiciones de la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Cuarta Disposición Complementaria Final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📌 Esto implica verificación de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dominio de lengua originaria y conducta comunitaria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  <a:endParaRPr lang="zh-CN" altLang="en-US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CC960CE4-279E-4BCE-9902-1916854FF4E9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64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7CC6AB4A-37BA-4481-8421-4AE637718A3C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Contratación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EIB: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Etapas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y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criterios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56415B22-B3C6-4EFC-8EE2-A1FA6E30D1EF}"/>
              </a:ext>
            </a:extLst>
          </p:cNvPr>
          <p:cNvSpPr>
            <a:spLocks/>
          </p:cNvSpPr>
          <p:nvPr/>
        </p:nvSpPr>
        <p:spPr>
          <a:xfrm>
            <a:off x="829734" y="1987603"/>
            <a:ext cx="10577014" cy="462483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Artículo 25 — Disposiciones adicionales IIEE EIB: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25.1 — Publicación de plazas por forma de atención: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Fortalecimiento: 100% de plazas (nivel inicial, primaria, comunicación y CCSS secundaria).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Revitalización: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Zona rural: 75% plazas</a:t>
            </a:r>
          </a:p>
          <a:p>
            <a:pPr marL="742950" lvl="1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itchFamily="49" charset="0"/>
              <a:buChar char="o"/>
              <a:tabLst>
                <a:tab pos="9144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Zona urbana: 33% plazas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25.2 — Excepciones:</a:t>
            </a:r>
            <a:endParaRPr lang="en-US" altLang="zh-CN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PIP en secundaria y primaria y Educación Física primaria: no aplica numeral 25.4.</a:t>
            </a:r>
            <a:endParaRPr lang="zh-CN" altLang="en-US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561FBFC8-A437-4C3A-BE63-C1C26855F2D6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01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0B71028E-3BAA-4D35-A1EC-3F48C0BB3CA8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Orden de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prelación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para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adjudicación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(Art. 25.3)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F0D05BC6-7E69-4893-B9DA-22E93C2E67D9}"/>
              </a:ext>
            </a:extLst>
          </p:cNvPr>
          <p:cNvSpPr>
            <a:spLocks/>
          </p:cNvSpPr>
          <p:nvPr/>
        </p:nvSpPr>
        <p:spPr>
          <a:xfrm>
            <a:off x="785063" y="1949503"/>
            <a:ext cx="10621685" cy="398341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Para las áreas de Educación Física, DPCC, EPT, CyT, de las IIEE EIB de fortalecimiento con alguna lengua amazónica, la adjudicación se realizará según el siguiente órden de prelación: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AutoNum type="arabicPeriod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Postulantes con dominio exigido en </a:t>
            </a: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Anexo 3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en RND-Bilingües.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AutoNum type="arabicPeriod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Postulantes con nivel de dominio del </a:t>
            </a: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Anexo 4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y en RND-Bilingües.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AutoNum type="arabicPeriod"/>
              <a:tabLst>
                <a:tab pos="457200" algn="l"/>
              </a:tabLst>
            </a:pP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Deseable dominio de lengua originaria según </a:t>
            </a: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cuadro de méritos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del Anexo 6.</a:t>
            </a:r>
          </a:p>
          <a:p>
            <a:pPr marL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Nota: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Si quedan plazas, se pasa a </a:t>
            </a:r>
            <a:r>
              <a:rPr lang="en-US" altLang="zh-CN" sz="24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evaluación de expedientes</a:t>
            </a:r>
            <a:r>
              <a:rPr lang="en-US" altLang="zh-CN" sz="24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, respetando el orden de prelación.</a:t>
            </a:r>
            <a:endParaRPr lang="zh-CN" altLang="en-US" sz="24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C333BD91-0BDF-4909-B7F9-115AF296CF1C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9047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 rot="10800000">
            <a:off x="0" y="0"/>
            <a:ext cx="12192000" cy="829994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CE8FD1C-49B0-4823-B327-6B1B5158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1086" y="215049"/>
            <a:ext cx="912714" cy="464459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E9EACD73-4529-4CF2-87C3-648CB3D4E4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199" y="174592"/>
            <a:ext cx="2293722" cy="506828"/>
          </a:xfrm>
          <a:prstGeom prst="rect">
            <a:avLst/>
          </a:prstGeom>
        </p:spPr>
      </p:pic>
      <p:sp>
        <p:nvSpPr>
          <p:cNvPr id="5" name="Rectángulos">
            <a:extLst>
              <a:ext uri="{FF2B5EF4-FFF2-40B4-BE49-F238E27FC236}">
                <a16:creationId xmlns:a16="http://schemas.microsoft.com/office/drawing/2014/main" id="{32167CA4-012D-496B-8972-0240447AE8C4}"/>
              </a:ext>
            </a:extLst>
          </p:cNvPr>
          <p:cNvSpPr>
            <a:spLocks/>
          </p:cNvSpPr>
          <p:nvPr/>
        </p:nvSpPr>
        <p:spPr>
          <a:xfrm>
            <a:off x="433949" y="909134"/>
            <a:ext cx="10972799" cy="829997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91425" tIns="45700" rIns="91425" bIns="4570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Requisitos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para </a:t>
            </a:r>
            <a:r>
              <a:rPr lang="en-US" altLang="zh-CN" sz="3600" b="1" i="0" u="none" strike="noStrike" kern="0" cap="none" spc="0" baseline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contratación</a:t>
            </a:r>
            <a:r>
              <a:rPr lang="en-US" altLang="zh-CN" sz="3600" b="1" i="0" u="none" strike="noStrike" kern="0" cap="none" spc="0" baseline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EIB (Art. 25.4)</a:t>
            </a:r>
            <a:endParaRPr lang="zh-CN" altLang="en-US" sz="3600" b="0" i="0" u="none" strike="noStrike" kern="0" cap="none" spc="0" baseline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6" name="Rectángulos">
            <a:extLst>
              <a:ext uri="{FF2B5EF4-FFF2-40B4-BE49-F238E27FC236}">
                <a16:creationId xmlns:a16="http://schemas.microsoft.com/office/drawing/2014/main" id="{E0216D5F-B519-4DE7-9811-E034D1C096FE}"/>
              </a:ext>
            </a:extLst>
          </p:cNvPr>
          <p:cNvSpPr>
            <a:spLocks/>
          </p:cNvSpPr>
          <p:nvPr/>
        </p:nvSpPr>
        <p:spPr>
          <a:xfrm>
            <a:off x="1117600" y="2275470"/>
            <a:ext cx="10289148" cy="268938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Dominio oral y escrito de la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lengua originaria de los estudiantes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 (Anexo 3).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Conocimiento de la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cultura local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Incorporación en el </a:t>
            </a:r>
            <a:r>
              <a:rPr lang="en-US" altLang="zh-CN" sz="2800" b="1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RND-Bilingües</a:t>
            </a: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18" charset="2"/>
              <a:buChar char=""/>
              <a:tabLst>
                <a:tab pos="457200" algn="l"/>
              </a:tabLst>
            </a:pPr>
            <a:r>
              <a:rPr lang="en-US" altLang="zh-CN" sz="2800" b="0" i="0" u="none" strike="noStrike" kern="0" cap="none" spc="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Arial" charset="0"/>
              </a:rPr>
              <a:t>Revitalización urbana: dominio básico aceptable.</a:t>
            </a:r>
            <a:endParaRPr lang="zh-CN" altLang="en-US" sz="2800" b="0" i="0" u="none" strike="noStrike" kern="0" cap="none" spc="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Arial" charset="0"/>
            </a:endParaRPr>
          </a:p>
        </p:txBody>
      </p:sp>
      <p:sp>
        <p:nvSpPr>
          <p:cNvPr id="7" name="Google Shape;78;p15">
            <a:extLst>
              <a:ext uri="{FF2B5EF4-FFF2-40B4-BE49-F238E27FC236}">
                <a16:creationId xmlns:a16="http://schemas.microsoft.com/office/drawing/2014/main" id="{B4DA1EB0-9FC0-45AC-8E47-06BAB1550516}"/>
              </a:ext>
            </a:extLst>
          </p:cNvPr>
          <p:cNvSpPr/>
          <p:nvPr/>
        </p:nvSpPr>
        <p:spPr>
          <a:xfrm>
            <a:off x="0" y="6378300"/>
            <a:ext cx="12192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2237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 2013 - 202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1160</Words>
  <Application>Microsoft Office PowerPoint</Application>
  <PresentationFormat>Panorámica</PresentationFormat>
  <Paragraphs>102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 2013 - 2022</vt:lpstr>
      <vt:lpstr>Contrato Docente 2026  en IIEE EIB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PORTADA</dc:title>
  <dc:creator>Roberto Flores Consiglieri</dc:creator>
  <cp:lastModifiedBy>JHORDAN ADOLFO MORALES DAVILA</cp:lastModifiedBy>
  <cp:revision>11</cp:revision>
  <dcterms:created xsi:type="dcterms:W3CDTF">2023-03-07T15:24:27Z</dcterms:created>
  <dcterms:modified xsi:type="dcterms:W3CDTF">2026-01-07T18:04:00Z</dcterms:modified>
</cp:coreProperties>
</file>