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66" r:id="rId5"/>
    <p:sldId id="269" r:id="rId6"/>
    <p:sldId id="261" r:id="rId7"/>
    <p:sldId id="270" r:id="rId8"/>
    <p:sldId id="290" r:id="rId9"/>
    <p:sldId id="296" r:id="rId10"/>
    <p:sldId id="293" r:id="rId11"/>
    <p:sldId id="271" r:id="rId12"/>
    <p:sldId id="275" r:id="rId13"/>
    <p:sldId id="297" r:id="rId14"/>
    <p:sldId id="298" r:id="rId15"/>
    <p:sldId id="299" r:id="rId16"/>
    <p:sldId id="272" r:id="rId17"/>
    <p:sldId id="282" r:id="rId18"/>
    <p:sldId id="302" r:id="rId19"/>
    <p:sldId id="300" r:id="rId20"/>
    <p:sldId id="301" r:id="rId21"/>
    <p:sldId id="276" r:id="rId22"/>
    <p:sldId id="303" r:id="rId23"/>
    <p:sldId id="285" r:id="rId24"/>
    <p:sldId id="295" r:id="rId25"/>
    <p:sldId id="305" r:id="rId26"/>
    <p:sldId id="283" r:id="rId27"/>
    <p:sldId id="284" r:id="rId28"/>
    <p:sldId id="307" r:id="rId29"/>
    <p:sldId id="308" r:id="rId30"/>
    <p:sldId id="310" r:id="rId31"/>
    <p:sldId id="309" r:id="rId32"/>
    <p:sldId id="306" r:id="rId33"/>
    <p:sldId id="262"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Poppins" panose="020B0604020202020204" charset="0"/>
      <p:regular r:id="rId44"/>
      <p:bold r:id="rId45"/>
      <p:italic r:id="rId46"/>
      <p:boldItalic r:id="rId47"/>
    </p:embeddedFont>
    <p:embeddedFont>
      <p:font typeface="Wingdings 3" panose="05040102010807070707" pitchFamily="18" charset="2"/>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40">
          <p15:clr>
            <a:srgbClr val="747775"/>
          </p15:clr>
        </p15:guide>
        <p15:guide id="2" pos="5424">
          <p15:clr>
            <a:srgbClr val="747775"/>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p:restoredTop sz="94694"/>
  </p:normalViewPr>
  <p:slideViewPr>
    <p:cSldViewPr snapToGrid="0">
      <p:cViewPr varScale="1">
        <p:scale>
          <a:sx n="141" d="100"/>
          <a:sy n="141" d="100"/>
        </p:scale>
        <p:origin x="732" y="120"/>
      </p:cViewPr>
      <p:guideLst>
        <p:guide pos="340"/>
        <p:guide pos="5424"/>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697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987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479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737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7727b50f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7727b50f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83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42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312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2247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7727b50f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7727b50f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904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5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483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046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7727b50f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7727b50f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210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234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7727b50f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7727b50f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401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762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157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437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70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7727b50f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7727b50f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331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294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7727b50f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7727b50f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9584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4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a7727b50f4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a7727b50f4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754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134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395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4671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7727b50f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a7727b50f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41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a7727b50f4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a7727b50f4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50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74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68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75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514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a7727b50f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a7727b50f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392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3.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2E45"/>
        </a:solidFill>
        <a:effectLst/>
      </p:bgPr>
    </p:bg>
    <p:spTree>
      <p:nvGrpSpPr>
        <p:cNvPr id="1" name="Shape 53"/>
        <p:cNvGrpSpPr/>
        <p:nvPr/>
      </p:nvGrpSpPr>
      <p:grpSpPr>
        <a:xfrm>
          <a:off x="0" y="0"/>
          <a:ext cx="0" cy="0"/>
          <a:chOff x="0" y="0"/>
          <a:chExt cx="0" cy="0"/>
        </a:xfrm>
      </p:grpSpPr>
      <p:pic>
        <p:nvPicPr>
          <p:cNvPr id="54" name="Google Shape;54;p13" title="Fondo-01.jpg"/>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p:nvPr/>
        </p:nvSpPr>
        <p:spPr>
          <a:xfrm rot="10800000">
            <a:off x="0" y="-26"/>
            <a:ext cx="9144000" cy="622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58" name="Google Shape;58;p13"/>
          <p:cNvSpPr txBox="1"/>
          <p:nvPr/>
        </p:nvSpPr>
        <p:spPr>
          <a:xfrm rot="5400000">
            <a:off x="-764393" y="3539850"/>
            <a:ext cx="688200" cy="576000"/>
          </a:xfrm>
          <a:prstGeom prst="rect">
            <a:avLst/>
          </a:prstGeom>
          <a:solidFill>
            <a:srgbClr val="ED2E45"/>
          </a:solidFill>
          <a:ln>
            <a:noFill/>
          </a:ln>
        </p:spPr>
        <p:txBody>
          <a:bodyPr spcFirstLastPara="1" wrap="square" lIns="112900" tIns="56450" rIns="112900" bIns="56450" anchor="ctr" anchorCtr="0">
            <a:normAutofit/>
          </a:bodyPr>
          <a:lstStyle/>
          <a:p>
            <a:pPr marL="0" marR="0" lvl="0" indent="0" algn="ctr" rtl="0">
              <a:lnSpc>
                <a:spcPct val="90000"/>
              </a:lnSpc>
              <a:spcBef>
                <a:spcPts val="0"/>
              </a:spcBef>
              <a:spcAft>
                <a:spcPts val="0"/>
              </a:spcAft>
              <a:buClr>
                <a:srgbClr val="FFFFFF"/>
              </a:buClr>
              <a:buSzPts val="3458"/>
              <a:buFont typeface="Arial"/>
              <a:buNone/>
            </a:pPr>
            <a:endParaRPr sz="2840" b="0" i="0" u="none" strike="noStrike" cap="none">
              <a:solidFill>
                <a:srgbClr val="FFFFFF"/>
              </a:solidFill>
              <a:latin typeface="Poppins"/>
              <a:ea typeface="Poppins"/>
              <a:cs typeface="Poppins"/>
              <a:sym typeface="Poppins"/>
            </a:endParaRPr>
          </a:p>
        </p:txBody>
      </p:sp>
      <p:sp>
        <p:nvSpPr>
          <p:cNvPr id="59" name="Google Shape;59;p13"/>
          <p:cNvSpPr txBox="1"/>
          <p:nvPr/>
        </p:nvSpPr>
        <p:spPr>
          <a:xfrm rot="5400000">
            <a:off x="-764393" y="4511400"/>
            <a:ext cx="688200" cy="576000"/>
          </a:xfrm>
          <a:prstGeom prst="rect">
            <a:avLst/>
          </a:prstGeom>
          <a:solidFill>
            <a:srgbClr val="434343"/>
          </a:solidFill>
          <a:ln>
            <a:noFill/>
          </a:ln>
        </p:spPr>
        <p:txBody>
          <a:bodyPr spcFirstLastPara="1" wrap="square" lIns="112900" tIns="56450" rIns="112900" bIns="56450" anchor="ctr" anchorCtr="0">
            <a:normAutofit/>
          </a:bodyPr>
          <a:lstStyle/>
          <a:p>
            <a:pPr marL="0" marR="0" lvl="0" indent="0" algn="ctr" rtl="0">
              <a:lnSpc>
                <a:spcPct val="90000"/>
              </a:lnSpc>
              <a:spcBef>
                <a:spcPts val="0"/>
              </a:spcBef>
              <a:spcAft>
                <a:spcPts val="0"/>
              </a:spcAft>
              <a:buClr>
                <a:srgbClr val="FFFFFF"/>
              </a:buClr>
              <a:buSzPts val="3458"/>
              <a:buFont typeface="Arial"/>
              <a:buNone/>
            </a:pPr>
            <a:endParaRPr sz="2840" b="0" i="0" u="none" strike="noStrike" cap="none">
              <a:solidFill>
                <a:srgbClr val="FFFFFF"/>
              </a:solidFill>
              <a:latin typeface="Poppins"/>
              <a:ea typeface="Poppins"/>
              <a:cs typeface="Poppins"/>
              <a:sym typeface="Poppins"/>
            </a:endParaRPr>
          </a:p>
        </p:txBody>
      </p:sp>
      <p:sp>
        <p:nvSpPr>
          <p:cNvPr id="60" name="Google Shape;60;p13"/>
          <p:cNvSpPr txBox="1"/>
          <p:nvPr/>
        </p:nvSpPr>
        <p:spPr>
          <a:xfrm>
            <a:off x="742854" y="890176"/>
            <a:ext cx="6570000" cy="20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5400" b="1" dirty="0">
                <a:solidFill>
                  <a:srgbClr val="FFFFFF"/>
                </a:solidFill>
                <a:latin typeface="Century Gothic"/>
                <a:ea typeface="Century Gothic"/>
                <a:cs typeface="Century Gothic"/>
                <a:sym typeface="Century Gothic"/>
              </a:rPr>
              <a:t>Proceso de contratación docente 2026</a:t>
            </a:r>
            <a:endParaRPr sz="5400" b="1" dirty="0">
              <a:solidFill>
                <a:srgbClr val="FFFFFF"/>
              </a:solidFill>
              <a:latin typeface="Century Gothic"/>
              <a:ea typeface="Century Gothic"/>
              <a:cs typeface="Century Gothic"/>
              <a:sym typeface="Century Gothic"/>
            </a:endParaRPr>
          </a:p>
        </p:txBody>
      </p:sp>
      <p:sp>
        <p:nvSpPr>
          <p:cNvPr id="61" name="Google Shape;61;p13"/>
          <p:cNvSpPr txBox="1"/>
          <p:nvPr/>
        </p:nvSpPr>
        <p:spPr>
          <a:xfrm>
            <a:off x="688199" y="3539850"/>
            <a:ext cx="6624655" cy="5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000" b="1" dirty="0">
                <a:solidFill>
                  <a:srgbClr val="FFFFFF"/>
                </a:solidFill>
                <a:latin typeface="Poppins"/>
                <a:ea typeface="Poppins"/>
                <a:cs typeface="Poppins"/>
                <a:sym typeface="Poppins"/>
              </a:rPr>
              <a:t>Decreto Supremo </a:t>
            </a:r>
            <a:r>
              <a:rPr lang="es-419" sz="2000" b="1" dirty="0" err="1">
                <a:solidFill>
                  <a:srgbClr val="FFFFFF"/>
                </a:solidFill>
                <a:latin typeface="Poppins"/>
                <a:ea typeface="Poppins"/>
                <a:cs typeface="Poppins"/>
                <a:sym typeface="Poppins"/>
              </a:rPr>
              <a:t>N°</a:t>
            </a:r>
            <a:r>
              <a:rPr lang="es-419" sz="2000" b="1" dirty="0">
                <a:solidFill>
                  <a:srgbClr val="FFFFFF"/>
                </a:solidFill>
                <a:latin typeface="Poppins"/>
                <a:ea typeface="Poppins"/>
                <a:cs typeface="Poppins"/>
                <a:sym typeface="Poppins"/>
              </a:rPr>
              <a:t> 022-2025-MINEDU</a:t>
            </a:r>
            <a:endParaRPr sz="2000" b="1" dirty="0">
              <a:solidFill>
                <a:srgbClr val="FFFFFF"/>
              </a:solidFill>
              <a:latin typeface="Poppins"/>
              <a:ea typeface="Poppins"/>
              <a:cs typeface="Poppins"/>
              <a:sym typeface="Poppins"/>
            </a:endParaRPr>
          </a:p>
        </p:txBody>
      </p:sp>
      <p:cxnSp>
        <p:nvCxnSpPr>
          <p:cNvPr id="62" name="Google Shape;62;p13"/>
          <p:cNvCxnSpPr/>
          <p:nvPr/>
        </p:nvCxnSpPr>
        <p:spPr>
          <a:xfrm>
            <a:off x="809625" y="3390900"/>
            <a:ext cx="5638800" cy="0"/>
          </a:xfrm>
          <a:prstGeom prst="straightConnector1">
            <a:avLst/>
          </a:prstGeom>
          <a:noFill/>
          <a:ln w="19050" cap="flat" cmpd="sng">
            <a:solidFill>
              <a:srgbClr val="FFFFFF"/>
            </a:solidFill>
            <a:prstDash val="solid"/>
            <a:round/>
            <a:headEnd type="none" w="med" len="med"/>
            <a:tailEnd type="none" w="med" len="med"/>
          </a:ln>
        </p:spPr>
      </p:cxnSp>
      <p:pic>
        <p:nvPicPr>
          <p:cNvPr id="4" name="Imagen 3">
            <a:extLst>
              <a:ext uri="{FF2B5EF4-FFF2-40B4-BE49-F238E27FC236}">
                <a16:creationId xmlns:a16="http://schemas.microsoft.com/office/drawing/2014/main" xmlns="" id="{735EB9A4-945A-466B-BBAD-B55C9E357207}"/>
              </a:ext>
            </a:extLst>
          </p:cNvPr>
          <p:cNvPicPr>
            <a:picLocks noChangeAspect="1"/>
          </p:cNvPicPr>
          <p:nvPr/>
        </p:nvPicPr>
        <p:blipFill>
          <a:blip r:embed="rId4"/>
          <a:stretch>
            <a:fillRect/>
          </a:stretch>
        </p:blipFill>
        <p:spPr>
          <a:xfrm>
            <a:off x="7312855" y="45738"/>
            <a:ext cx="1068259" cy="553254"/>
          </a:xfrm>
          <a:prstGeom prst="rect">
            <a:avLst/>
          </a:prstGeom>
        </p:spPr>
      </p:pic>
      <p:pic>
        <p:nvPicPr>
          <p:cNvPr id="3" name="Imagen 2">
            <a:extLst>
              <a:ext uri="{FF2B5EF4-FFF2-40B4-BE49-F238E27FC236}">
                <a16:creationId xmlns:a16="http://schemas.microsoft.com/office/drawing/2014/main" xmlns="" id="{55CDA038-3821-6F48-E252-9D105A0ECEC4}"/>
              </a:ext>
            </a:extLst>
          </p:cNvPr>
          <p:cNvPicPr>
            <a:picLocks noChangeAspect="1"/>
          </p:cNvPicPr>
          <p:nvPr/>
        </p:nvPicPr>
        <p:blipFill>
          <a:blip r:embed="rId5"/>
          <a:stretch>
            <a:fillRect/>
          </a:stretch>
        </p:blipFill>
        <p:spPr>
          <a:xfrm>
            <a:off x="822349" y="129235"/>
            <a:ext cx="1762760" cy="3823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graphicFrame>
        <p:nvGraphicFramePr>
          <p:cNvPr id="2" name="Tabla 1">
            <a:extLst>
              <a:ext uri="{FF2B5EF4-FFF2-40B4-BE49-F238E27FC236}">
                <a16:creationId xmlns:a16="http://schemas.microsoft.com/office/drawing/2014/main" xmlns="" id="{7E17457D-35EE-B7B6-0F36-8952E3039DA6}"/>
              </a:ext>
            </a:extLst>
          </p:cNvPr>
          <p:cNvGraphicFramePr>
            <a:graphicFrameLocks noGrp="1"/>
          </p:cNvGraphicFramePr>
          <p:nvPr>
            <p:extLst>
              <p:ext uri="{D42A27DB-BD31-4B8C-83A1-F6EECF244321}">
                <p14:modId xmlns:p14="http://schemas.microsoft.com/office/powerpoint/2010/main" val="1366350674"/>
              </p:ext>
            </p:extLst>
          </p:nvPr>
        </p:nvGraphicFramePr>
        <p:xfrm>
          <a:off x="727201" y="688375"/>
          <a:ext cx="7740000" cy="4203006"/>
        </p:xfrm>
        <a:graphic>
          <a:graphicData uri="http://schemas.openxmlformats.org/drawingml/2006/table">
            <a:tbl>
              <a:tblPr firstRow="1" firstCol="1" bandRow="1">
                <a:tableStyleId>{5C22544A-7EE6-4342-B048-85BDC9FD1C3A}</a:tableStyleId>
              </a:tblPr>
              <a:tblGrid>
                <a:gridCol w="3804619">
                  <a:extLst>
                    <a:ext uri="{9D8B030D-6E8A-4147-A177-3AD203B41FA5}">
                      <a16:colId xmlns:a16="http://schemas.microsoft.com/office/drawing/2014/main" xmlns="" val="739782034"/>
                    </a:ext>
                  </a:extLst>
                </a:gridCol>
                <a:gridCol w="1078334">
                  <a:extLst>
                    <a:ext uri="{9D8B030D-6E8A-4147-A177-3AD203B41FA5}">
                      <a16:colId xmlns:a16="http://schemas.microsoft.com/office/drawing/2014/main" xmlns="" val="2261793703"/>
                    </a:ext>
                  </a:extLst>
                </a:gridCol>
                <a:gridCol w="1079229">
                  <a:extLst>
                    <a:ext uri="{9D8B030D-6E8A-4147-A177-3AD203B41FA5}">
                      <a16:colId xmlns:a16="http://schemas.microsoft.com/office/drawing/2014/main" xmlns="" val="898094201"/>
                    </a:ext>
                  </a:extLst>
                </a:gridCol>
                <a:gridCol w="1777818">
                  <a:extLst>
                    <a:ext uri="{9D8B030D-6E8A-4147-A177-3AD203B41FA5}">
                      <a16:colId xmlns:a16="http://schemas.microsoft.com/office/drawing/2014/main" xmlns="" val="1436522647"/>
                    </a:ext>
                  </a:extLst>
                </a:gridCol>
              </a:tblGrid>
              <a:tr h="350169">
                <a:tc>
                  <a:txBody>
                    <a:bodyPr/>
                    <a:lstStyle/>
                    <a:p>
                      <a:pPr algn="l">
                        <a:lnSpc>
                          <a:spcPct val="107000"/>
                        </a:lnSpc>
                        <a:spcAft>
                          <a:spcPts val="800"/>
                        </a:spcAft>
                      </a:pPr>
                      <a:r>
                        <a:rPr lang="es-PE" sz="1050" b="1" kern="100" dirty="0">
                          <a:solidFill>
                            <a:schemeClr val="bg1"/>
                          </a:solidFill>
                          <a:effectLst/>
                          <a:latin typeface="Century Gothic" panose="020B0502020202020204" pitchFamily="34" charset="0"/>
                        </a:rPr>
                        <a:t>ACTIVIDAD</a:t>
                      </a:r>
                      <a:endParaRPr lang="es-PE"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rgbClr val="FF0000"/>
                    </a:solidFill>
                  </a:tcPr>
                </a:tc>
                <a:tc>
                  <a:txBody>
                    <a:bodyPr/>
                    <a:lstStyle/>
                    <a:p>
                      <a:pPr algn="l">
                        <a:lnSpc>
                          <a:spcPct val="107000"/>
                        </a:lnSpc>
                        <a:spcAft>
                          <a:spcPts val="800"/>
                        </a:spcAft>
                      </a:pPr>
                      <a:r>
                        <a:rPr lang="es-PE" sz="1050" b="1" kern="100" dirty="0">
                          <a:solidFill>
                            <a:schemeClr val="bg1"/>
                          </a:solidFill>
                          <a:effectLst/>
                          <a:latin typeface="Century Gothic" panose="020B0502020202020204" pitchFamily="34" charset="0"/>
                        </a:rPr>
                        <a:t>FECHA DE INCIO</a:t>
                      </a:r>
                      <a:endParaRPr lang="es-PE"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rgbClr val="FF0000"/>
                    </a:solidFill>
                  </a:tcPr>
                </a:tc>
                <a:tc>
                  <a:txBody>
                    <a:bodyPr/>
                    <a:lstStyle/>
                    <a:p>
                      <a:pPr marL="5715" algn="l">
                        <a:lnSpc>
                          <a:spcPct val="107000"/>
                        </a:lnSpc>
                        <a:spcAft>
                          <a:spcPts val="800"/>
                        </a:spcAft>
                      </a:pPr>
                      <a:r>
                        <a:rPr lang="es-PE" sz="1050" b="1" kern="100" dirty="0">
                          <a:solidFill>
                            <a:schemeClr val="bg1"/>
                          </a:solidFill>
                          <a:effectLst/>
                          <a:latin typeface="Century Gothic" panose="020B0502020202020204" pitchFamily="34" charset="0"/>
                        </a:rPr>
                        <a:t>FECHA DE FIN</a:t>
                      </a:r>
                      <a:endParaRPr lang="es-PE"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rgbClr val="FF0000"/>
                    </a:solidFill>
                  </a:tcPr>
                </a:tc>
                <a:tc>
                  <a:txBody>
                    <a:bodyPr/>
                    <a:lstStyle/>
                    <a:p>
                      <a:pPr algn="l">
                        <a:lnSpc>
                          <a:spcPct val="107000"/>
                        </a:lnSpc>
                        <a:spcAft>
                          <a:spcPts val="800"/>
                        </a:spcAft>
                      </a:pPr>
                      <a:r>
                        <a:rPr lang="es-PE" sz="1050" b="1" kern="100" dirty="0">
                          <a:solidFill>
                            <a:schemeClr val="bg1"/>
                          </a:solidFill>
                          <a:effectLst/>
                          <a:latin typeface="Century Gothic" panose="020B0502020202020204" pitchFamily="34" charset="0"/>
                        </a:rPr>
                        <a:t>RESPONSABLE</a:t>
                      </a:r>
                      <a:endParaRPr lang="es-PE"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rgbClr val="FF0000"/>
                    </a:solidFill>
                  </a:tcPr>
                </a:tc>
                <a:extLst>
                  <a:ext uri="{0D108BD9-81ED-4DB2-BD59-A6C34878D82A}">
                    <a16:rowId xmlns:a16="http://schemas.microsoft.com/office/drawing/2014/main" xmlns="" val="575385634"/>
                  </a:ext>
                </a:extLst>
              </a:tr>
              <a:tr h="428917">
                <a:tc gridSpan="4">
                  <a:txBody>
                    <a:bodyPr/>
                    <a:lstStyle/>
                    <a:p>
                      <a:pPr>
                        <a:lnSpc>
                          <a:spcPct val="107000"/>
                        </a:lnSpc>
                        <a:spcAft>
                          <a:spcPts val="800"/>
                        </a:spcAft>
                      </a:pPr>
                      <a:r>
                        <a:rPr lang="es-PE" sz="1100" b="1" kern="100" dirty="0">
                          <a:solidFill>
                            <a:schemeClr val="bg1"/>
                          </a:solidFill>
                          <a:effectLst/>
                          <a:latin typeface="Century Gothic" panose="020B0502020202020204" pitchFamily="34" charset="0"/>
                        </a:rPr>
                        <a:t>Etapa 1: Renovación de contrato en EB y ETP</a:t>
                      </a:r>
                      <a:endParaRPr lang="es-PE"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tx1">
                        <a:lumMod val="50000"/>
                        <a:lumOff val="5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2417475555"/>
                  </a:ext>
                </a:extLst>
              </a:tr>
              <a:tr h="655157">
                <a:tc>
                  <a:txBody>
                    <a:bodyPr/>
                    <a:lstStyle/>
                    <a:p>
                      <a:pPr algn="just">
                        <a:lnSpc>
                          <a:spcPct val="107000"/>
                        </a:lnSpc>
                        <a:spcAft>
                          <a:spcPts val="800"/>
                        </a:spcAft>
                      </a:pPr>
                      <a:r>
                        <a:rPr lang="es-PE" sz="1050" b="0" kern="100" dirty="0">
                          <a:solidFill>
                            <a:schemeClr val="tx1"/>
                          </a:solidFill>
                          <a:effectLst/>
                          <a:latin typeface="Century Gothic" panose="020B0502020202020204" pitchFamily="34" charset="0"/>
                        </a:rPr>
                        <a:t>Elevar a la UGEL, la relación de docentes que superaron la evaluación de desempeño, así como la relación de docentes que desistieron y los que obtuvieron evaluación desfavorable; adjuntando las fichas de evaluación.</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gridSpan="2">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26/01/2026</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Comité de evaluación de la IE</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extLst>
                  <a:ext uri="{0D108BD9-81ED-4DB2-BD59-A6C34878D82A}">
                    <a16:rowId xmlns:a16="http://schemas.microsoft.com/office/drawing/2014/main" xmlns="" val="39095933"/>
                  </a:ext>
                </a:extLst>
              </a:tr>
              <a:tr h="390830">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Verificación de condiciones para la renovación en relación a los docentes que superaron la evaluación de desempeño</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27/01/2026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29/01/2026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Área de personal de la UGEL o la que haga sus veces</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extLst>
                  <a:ext uri="{0D108BD9-81ED-4DB2-BD59-A6C34878D82A}">
                    <a16:rowId xmlns:a16="http://schemas.microsoft.com/office/drawing/2014/main" xmlns="" val="671097699"/>
                  </a:ext>
                </a:extLst>
              </a:tr>
              <a:tr h="655157">
                <a:tc>
                  <a:txBody>
                    <a:bodyPr/>
                    <a:lstStyle/>
                    <a:p>
                      <a:pPr algn="just">
                        <a:lnSpc>
                          <a:spcPct val="107000"/>
                        </a:lnSpc>
                        <a:spcAft>
                          <a:spcPts val="800"/>
                        </a:spcAft>
                      </a:pPr>
                      <a:r>
                        <a:rPr lang="es-PE" sz="1050" b="0" kern="100" dirty="0">
                          <a:solidFill>
                            <a:schemeClr val="tx1"/>
                          </a:solidFill>
                          <a:effectLst/>
                          <a:latin typeface="Century Gothic" panose="020B0502020202020204" pitchFamily="34" charset="0"/>
                        </a:rPr>
                        <a:t>Publicación de relación de profesores a los que se les renovará contrato; también la relación de profesores que a pesar que cumplen con las condiciones, la plaza no se encuentra disponible. Comunicar al comité de evaluación.</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gridSpan="2">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30/01/2026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Área de personal de la UGEL o la que haga sus veces</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extLst>
                  <a:ext uri="{0D108BD9-81ED-4DB2-BD59-A6C34878D82A}">
                    <a16:rowId xmlns:a16="http://schemas.microsoft.com/office/drawing/2014/main" xmlns="" val="1733372084"/>
                  </a:ext>
                </a:extLst>
              </a:tr>
              <a:tr h="390830">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Reportar a la UGEL/DRE o la que haga sus veces las vacantes nuevas y las vacantes donde no se haya renovado contrato</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gridSpan="2">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30/01/2026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Área de personal de la UGEL o la que haga sus veces</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extLst>
                  <a:ext uri="{0D108BD9-81ED-4DB2-BD59-A6C34878D82A}">
                    <a16:rowId xmlns:a16="http://schemas.microsoft.com/office/drawing/2014/main" xmlns="" val="145310129"/>
                  </a:ext>
                </a:extLst>
              </a:tr>
              <a:tr h="390830">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Presentación de los anexos 1, 8, 9, 10, 11, 12 a la UGEL por parte de los docentes a los que se les renovará contrato.</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02/02/2026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03/02/2026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Profesor(a)</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extLst>
                  <a:ext uri="{0D108BD9-81ED-4DB2-BD59-A6C34878D82A}">
                    <a16:rowId xmlns:a16="http://schemas.microsoft.com/office/drawing/2014/main" xmlns="" val="1712279736"/>
                  </a:ext>
                </a:extLst>
              </a:tr>
              <a:tr h="154410">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Emisión de resoluciones de contrato</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03/02/2026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05/02/2026</a:t>
                      </a:r>
                      <a:endParaRPr lang="es-PE" sz="12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UGEL/DRE</a:t>
                      </a:r>
                      <a:endParaRPr lang="es-PE" sz="12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1764" marR="61764" marT="0" marB="0" anchor="ctr">
                    <a:solidFill>
                      <a:schemeClr val="bg1">
                        <a:lumMod val="85000"/>
                      </a:schemeClr>
                    </a:solidFill>
                  </a:tcPr>
                </a:tc>
                <a:extLst>
                  <a:ext uri="{0D108BD9-81ED-4DB2-BD59-A6C34878D82A}">
                    <a16:rowId xmlns:a16="http://schemas.microsoft.com/office/drawing/2014/main" xmlns="" val="2637355418"/>
                  </a:ext>
                </a:extLst>
              </a:tr>
            </a:tbl>
          </a:graphicData>
        </a:graphic>
      </p:graphicFrame>
    </p:spTree>
    <p:extLst>
      <p:ext uri="{BB962C8B-B14F-4D97-AF65-F5344CB8AC3E}">
        <p14:creationId xmlns:p14="http://schemas.microsoft.com/office/powerpoint/2010/main" val="236762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2" name="Google Shape;120;p18">
            <a:extLst>
              <a:ext uri="{FF2B5EF4-FFF2-40B4-BE49-F238E27FC236}">
                <a16:creationId xmlns:a16="http://schemas.microsoft.com/office/drawing/2014/main" xmlns="" id="{7B1B9549-7EE3-2A2A-1A1A-2066D3C762BA}"/>
              </a:ext>
            </a:extLst>
          </p:cNvPr>
          <p:cNvSpPr txBox="1"/>
          <p:nvPr/>
        </p:nvSpPr>
        <p:spPr>
          <a:xfrm>
            <a:off x="462543" y="603396"/>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Sobre las condiciones para la renovación </a:t>
            </a:r>
            <a:endParaRPr sz="2800" b="1" dirty="0">
              <a:solidFill>
                <a:srgbClr val="ED2E45"/>
              </a:solidFill>
              <a:latin typeface="Century Gothic"/>
              <a:ea typeface="Century Gothic"/>
              <a:cs typeface="Century Gothic"/>
              <a:sym typeface="Century Gothic"/>
            </a:endParaRPr>
          </a:p>
        </p:txBody>
      </p:sp>
      <p:sp>
        <p:nvSpPr>
          <p:cNvPr id="7" name="Google Shape;110;p17">
            <a:extLst>
              <a:ext uri="{FF2B5EF4-FFF2-40B4-BE49-F238E27FC236}">
                <a16:creationId xmlns:a16="http://schemas.microsoft.com/office/drawing/2014/main" xmlns="" id="{82225D42-5CAF-1E2E-03E4-3A594265708B}"/>
              </a:ext>
            </a:extLst>
          </p:cNvPr>
          <p:cNvSpPr txBox="1"/>
          <p:nvPr/>
        </p:nvSpPr>
        <p:spPr>
          <a:xfrm>
            <a:off x="756000" y="1193696"/>
            <a:ext cx="7768800" cy="3749179"/>
          </a:xfrm>
          <a:prstGeom prst="rect">
            <a:avLst/>
          </a:prstGeom>
          <a:noFill/>
          <a:ln>
            <a:noFill/>
          </a:ln>
        </p:spPr>
        <p:txBody>
          <a:bodyPr spcFirstLastPara="1" wrap="square" lIns="91425" tIns="91425" rIns="91425" bIns="91425" anchor="t" anchorCtr="0">
            <a:noAutofit/>
          </a:bodyPr>
          <a:lstStyle/>
          <a:p>
            <a:pPr algn="just">
              <a:lnSpc>
                <a:spcPct val="115000"/>
              </a:lnSpc>
            </a:pPr>
            <a:r>
              <a:rPr lang="es-PE" sz="1200" dirty="0">
                <a:latin typeface="Century Gothic" panose="020B0502020202020204" pitchFamily="34" charset="0"/>
                <a:ea typeface="Calibri" panose="020F0502020204030204" pitchFamily="34" charset="0"/>
                <a:cs typeface="Calibri" panose="020F0502020204030204" pitchFamily="34" charset="0"/>
              </a:rPr>
              <a:t>El área de recursos humanos de la UGEL debe verificar que se cumplan </a:t>
            </a:r>
            <a:r>
              <a:rPr lang="es-PE" sz="1200" b="1" u="sng" dirty="0">
                <a:latin typeface="Century Gothic" panose="020B0502020202020204" pitchFamily="34" charset="0"/>
                <a:ea typeface="Calibri" panose="020F0502020204030204" pitchFamily="34" charset="0"/>
                <a:cs typeface="Calibri" panose="020F0502020204030204" pitchFamily="34" charset="0"/>
              </a:rPr>
              <a:t>TODAS</a:t>
            </a:r>
            <a:r>
              <a:rPr lang="es-PE" sz="1200" dirty="0">
                <a:latin typeface="Century Gothic" panose="020B0502020202020204" pitchFamily="34" charset="0"/>
                <a:ea typeface="Calibri" panose="020F0502020204030204" pitchFamily="34" charset="0"/>
                <a:cs typeface="Calibri" panose="020F0502020204030204" pitchFamily="34" charset="0"/>
              </a:rPr>
              <a:t> las siguientes condiciones:</a:t>
            </a:r>
          </a:p>
          <a:p>
            <a:pPr marL="342900" indent="-342900" algn="just">
              <a:lnSpc>
                <a:spcPct val="115000"/>
              </a:lnSpc>
              <a:buClr>
                <a:srgbClr val="FF0000"/>
              </a:buClr>
              <a:buFont typeface="+mj-lt"/>
              <a:buAutoNum type="alphaLcParenR"/>
            </a:pPr>
            <a:r>
              <a:rPr lang="es-PE" sz="1200" dirty="0">
                <a:latin typeface="Century Gothic" panose="020B0502020202020204" pitchFamily="34" charset="0"/>
                <a:ea typeface="Calibri" panose="020F0502020204030204" pitchFamily="34" charset="0"/>
                <a:cs typeface="Calibri" panose="020F0502020204030204" pitchFamily="34" charset="0"/>
              </a:rPr>
              <a:t>Haber sido contratado con titulo de profesor o licenciado en educación, según corresponda, en el nivel, modalidad y especialidad de la plaza. </a:t>
            </a:r>
          </a:p>
          <a:p>
            <a:pPr marL="342900" indent="-342900" algn="just">
              <a:lnSpc>
                <a:spcPct val="115000"/>
              </a:lnSpc>
              <a:buClr>
                <a:srgbClr val="FF0000"/>
              </a:buClr>
              <a:buFont typeface="+mj-lt"/>
              <a:buAutoNum type="alphaLcParenR"/>
            </a:pPr>
            <a:r>
              <a:rPr lang="es-PE" sz="1200" dirty="0">
                <a:latin typeface="Century Gothic" panose="020B0502020202020204" pitchFamily="34" charset="0"/>
                <a:ea typeface="Calibri" panose="020F0502020204030204" pitchFamily="34" charset="0"/>
                <a:cs typeface="Calibri" panose="020F0502020204030204" pitchFamily="34" charset="0"/>
              </a:rPr>
              <a:t>Contar con evaluación favorable de su desempeño laboral.</a:t>
            </a:r>
          </a:p>
          <a:p>
            <a:pPr marL="342900" indent="-342900" algn="just">
              <a:lnSpc>
                <a:spcPct val="115000"/>
              </a:lnSpc>
              <a:buClr>
                <a:srgbClr val="FF0000"/>
              </a:buClr>
              <a:buFont typeface="+mj-lt"/>
              <a:buAutoNum type="alphaLcParenR"/>
            </a:pPr>
            <a:r>
              <a:rPr lang="es-PE" sz="1200" dirty="0">
                <a:latin typeface="Century Gothic" panose="020B0502020202020204" pitchFamily="34" charset="0"/>
                <a:ea typeface="Calibri" panose="020F0502020204030204" pitchFamily="34" charset="0"/>
                <a:cs typeface="Calibri" panose="020F0502020204030204" pitchFamily="34" charset="0"/>
              </a:rPr>
              <a:t>Contar con un vínculo laboral consecutivo o acumulado mínimo de tres (3) meses contabilizados hasta el 31 de diciembre en la misma modalidad. </a:t>
            </a:r>
          </a:p>
          <a:p>
            <a:pPr marL="342900" indent="-342900" algn="just">
              <a:lnSpc>
                <a:spcPct val="115000"/>
              </a:lnSpc>
              <a:buClr>
                <a:srgbClr val="FF0000"/>
              </a:buClr>
              <a:buFont typeface="+mj-lt"/>
              <a:buAutoNum type="alphaLcParenR"/>
            </a:pPr>
            <a:r>
              <a:rPr lang="es-PE" sz="1200" dirty="0">
                <a:latin typeface="Century Gothic" panose="020B0502020202020204" pitchFamily="34" charset="0"/>
                <a:ea typeface="Calibri" panose="020F0502020204030204" pitchFamily="34" charset="0"/>
                <a:cs typeface="Calibri" panose="020F0502020204030204" pitchFamily="34" charset="0"/>
              </a:rPr>
              <a:t>La plaza vacante, objeto de renovación, se encuentre disponible para el siguiente año escolar y no esté dentro del número total de vacantes declaradas/identificadas como excedente. Para el caso de las vacantes de EBR Secundaria y EBA Avanzado, la mayor carga horaria de la plaza debe ser del área curricular/especialidad técnica o campo de conocimiento en la que fue contratado el docente. </a:t>
            </a:r>
          </a:p>
          <a:p>
            <a:pPr marL="342900" indent="-342900" algn="just">
              <a:lnSpc>
                <a:spcPct val="115000"/>
              </a:lnSpc>
              <a:buClr>
                <a:srgbClr val="FF0000"/>
              </a:buClr>
              <a:buFont typeface="+mj-lt"/>
              <a:buAutoNum type="alphaLcParenR"/>
            </a:pPr>
            <a:r>
              <a:rPr lang="es-PE" sz="1200" dirty="0">
                <a:latin typeface="Century Gothic" panose="020B0502020202020204" pitchFamily="34" charset="0"/>
                <a:ea typeface="Calibri" panose="020F0502020204030204" pitchFamily="34" charset="0"/>
                <a:cs typeface="Calibri" panose="020F0502020204030204" pitchFamily="34" charset="0"/>
              </a:rPr>
              <a:t>Los profesores que cumplan con los requisitos señalados en el numeral 25.4 del artículo 25 de la presente norma (para el caso de IIEE EIB), así como lo dispuesto en la Cuarta Disposición Complementaria Final de la presente norma</a:t>
            </a:r>
            <a:endParaRPr lang="es-ES" sz="1200" dirty="0">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4187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3015150" y="2202250"/>
            <a:ext cx="6129000" cy="142995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0" name="Google Shape;70;p14" hidden="1"/>
          <p:cNvPicPr preferRelativeResize="0"/>
          <p:nvPr/>
        </p:nvPicPr>
        <p:blipFill rotWithShape="1">
          <a:blip r:embed="rId3">
            <a:alphaModFix/>
          </a:blip>
          <a:srcRect/>
          <a:stretch/>
        </p:blipFill>
        <p:spPr>
          <a:xfrm>
            <a:off x="862225" y="127028"/>
            <a:ext cx="1528719" cy="294836"/>
          </a:xfrm>
          <a:prstGeom prst="rect">
            <a:avLst/>
          </a:prstGeom>
          <a:noFill/>
          <a:ln>
            <a:noFill/>
          </a:ln>
        </p:spPr>
      </p:pic>
      <p:sp>
        <p:nvSpPr>
          <p:cNvPr id="71" name="Google Shape;71;p14"/>
          <p:cNvSpPr txBox="1"/>
          <p:nvPr/>
        </p:nvSpPr>
        <p:spPr>
          <a:xfrm>
            <a:off x="1145550" y="2137525"/>
            <a:ext cx="1869600" cy="15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9600" b="1" dirty="0">
              <a:solidFill>
                <a:srgbClr val="ED2E45"/>
              </a:solidFill>
              <a:latin typeface="Century Gothic"/>
              <a:ea typeface="Century Gothic"/>
              <a:cs typeface="Century Gothic"/>
              <a:sym typeface="Century Gothic"/>
            </a:endParaRPr>
          </a:p>
        </p:txBody>
      </p:sp>
      <p:sp>
        <p:nvSpPr>
          <p:cNvPr id="72" name="Google Shape;72;p14"/>
          <p:cNvSpPr txBox="1"/>
          <p:nvPr/>
        </p:nvSpPr>
        <p:spPr>
          <a:xfrm>
            <a:off x="3192525" y="2328375"/>
            <a:ext cx="54276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600" b="1" dirty="0">
                <a:solidFill>
                  <a:schemeClr val="lt1"/>
                </a:solidFill>
                <a:latin typeface="Century Gothic"/>
                <a:ea typeface="Century Gothic"/>
                <a:cs typeface="Century Gothic"/>
                <a:sym typeface="Century Gothic"/>
              </a:rPr>
              <a:t>Comité de Contrato Docente</a:t>
            </a:r>
            <a:endParaRPr sz="3600" b="1" dirty="0">
              <a:solidFill>
                <a:schemeClr val="lt1"/>
              </a:solidFill>
              <a:latin typeface="Century Gothic"/>
              <a:ea typeface="Century Gothic"/>
              <a:cs typeface="Century Gothic"/>
              <a:sym typeface="Century Gothic"/>
            </a:endParaRPr>
          </a:p>
        </p:txBody>
      </p:sp>
      <p:pic>
        <p:nvPicPr>
          <p:cNvPr id="4" name="Imagen 3">
            <a:extLst>
              <a:ext uri="{FF2B5EF4-FFF2-40B4-BE49-F238E27FC236}">
                <a16:creationId xmlns:a16="http://schemas.microsoft.com/office/drawing/2014/main" xmlns="" id="{AD20EFB6-E501-BDE5-DA79-41F6229C4EF2}"/>
              </a:ext>
            </a:extLst>
          </p:cNvPr>
          <p:cNvPicPr>
            <a:picLocks noChangeAspect="1"/>
          </p:cNvPicPr>
          <p:nvPr/>
        </p:nvPicPr>
        <p:blipFill>
          <a:blip r:embed="rId4"/>
          <a:stretch>
            <a:fillRect/>
          </a:stretch>
        </p:blipFill>
        <p:spPr>
          <a:xfrm>
            <a:off x="7416702" y="34550"/>
            <a:ext cx="864712" cy="447488"/>
          </a:xfrm>
          <a:prstGeom prst="rect">
            <a:avLst/>
          </a:prstGeom>
        </p:spPr>
      </p:pic>
      <p:pic>
        <p:nvPicPr>
          <p:cNvPr id="2" name="Imagen 1">
            <a:extLst>
              <a:ext uri="{FF2B5EF4-FFF2-40B4-BE49-F238E27FC236}">
                <a16:creationId xmlns:a16="http://schemas.microsoft.com/office/drawing/2014/main" xmlns="" id="{232146BF-672A-0D7A-5BD6-B8718E3FFC5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02199" y="78628"/>
            <a:ext cx="1528719" cy="331627"/>
          </a:xfrm>
          <a:prstGeom prst="rect">
            <a:avLst/>
          </a:prstGeom>
        </p:spPr>
      </p:pic>
    </p:spTree>
    <p:extLst>
      <p:ext uri="{BB962C8B-B14F-4D97-AF65-F5344CB8AC3E}">
        <p14:creationId xmlns:p14="http://schemas.microsoft.com/office/powerpoint/2010/main" val="110249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 name="Google Shape;120;p18">
            <a:extLst>
              <a:ext uri="{FF2B5EF4-FFF2-40B4-BE49-F238E27FC236}">
                <a16:creationId xmlns:a16="http://schemas.microsoft.com/office/drawing/2014/main" xmlns="" id="{7B1B9549-7EE3-2A2A-1A1A-2066D3C762BA}"/>
              </a:ext>
            </a:extLst>
          </p:cNvPr>
          <p:cNvSpPr txBox="1"/>
          <p:nvPr/>
        </p:nvSpPr>
        <p:spPr>
          <a:xfrm>
            <a:off x="355957" y="603396"/>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Conformación del </a:t>
            </a:r>
            <a:r>
              <a:rPr lang="es-419" sz="2800" b="1" dirty="0" smtClean="0">
                <a:solidFill>
                  <a:srgbClr val="ED2E45"/>
                </a:solidFill>
                <a:latin typeface="Century Gothic"/>
                <a:ea typeface="Century Gothic"/>
                <a:cs typeface="Century Gothic"/>
                <a:sym typeface="Century Gothic"/>
              </a:rPr>
              <a:t>Comité</a:t>
            </a:r>
            <a:endParaRPr sz="2800" b="1" dirty="0">
              <a:solidFill>
                <a:srgbClr val="ED2E45"/>
              </a:solidFill>
              <a:latin typeface="Century Gothic"/>
              <a:ea typeface="Century Gothic"/>
              <a:cs typeface="Century Gothic"/>
              <a:sym typeface="Century Gothic"/>
            </a:endParaRPr>
          </a:p>
        </p:txBody>
      </p:sp>
      <p:sp>
        <p:nvSpPr>
          <p:cNvPr id="6" name="CuadroTexto 5">
            <a:extLst>
              <a:ext uri="{FF2B5EF4-FFF2-40B4-BE49-F238E27FC236}">
                <a16:creationId xmlns:a16="http://schemas.microsoft.com/office/drawing/2014/main" xmlns="" id="{E923DAF1-85F1-D9CA-321E-639F237BC206}"/>
              </a:ext>
            </a:extLst>
          </p:cNvPr>
          <p:cNvSpPr txBox="1"/>
          <p:nvPr/>
        </p:nvSpPr>
        <p:spPr>
          <a:xfrm>
            <a:off x="1581690" y="1353644"/>
            <a:ext cx="6629401" cy="2728952"/>
          </a:xfrm>
          <a:prstGeom prst="rect">
            <a:avLst/>
          </a:prstGeom>
          <a:noFill/>
        </p:spPr>
        <p:txBody>
          <a:bodyPr wrap="square" rtlCol="0">
            <a:spAutoFit/>
          </a:bodyPr>
          <a:lstStyle/>
          <a:p>
            <a:pPr marL="184150" indent="-171450" algn="just">
              <a:spcBef>
                <a:spcPts val="105"/>
              </a:spcBef>
              <a:buClr>
                <a:srgbClr val="FF0000"/>
              </a:buClr>
              <a:buFont typeface="Wingdings" panose="05000000000000000000" pitchFamily="2" charset="2"/>
              <a:buChar char="ü"/>
            </a:pP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Se conforma en la UGEL son los responsables de implementar </a:t>
            </a:r>
            <a:r>
              <a:rPr lang="es-ES" b="1"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el proceso de contratación</a:t>
            </a:r>
          </a:p>
          <a:p>
            <a:pPr marL="184150" indent="-171450" algn="just">
              <a:spcBef>
                <a:spcPts val="105"/>
              </a:spcBef>
              <a:buClr>
                <a:srgbClr val="FF0000"/>
              </a:buClr>
              <a:buFont typeface="Wingdings" panose="05000000000000000000" pitchFamily="2" charset="2"/>
              <a:buChar char="ü"/>
            </a:pP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Esta</a:t>
            </a:r>
            <a:r>
              <a:rPr lang="es-ES" spc="-25"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 </a:t>
            </a:r>
            <a:r>
              <a:rPr lang="es-ES" spc="-10"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compuesto</a:t>
            </a:r>
            <a:r>
              <a:rPr lang="es-ES" spc="-60"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 </a:t>
            </a: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por</a:t>
            </a:r>
            <a:r>
              <a:rPr lang="es-ES" spc="-35"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 </a:t>
            </a: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4</a:t>
            </a:r>
            <a:r>
              <a:rPr lang="es-ES" spc="-20"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 </a:t>
            </a: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miembros</a:t>
            </a:r>
            <a:r>
              <a:rPr lang="es-ES" spc="-40"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 </a:t>
            </a: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(titulares</a:t>
            </a:r>
            <a:r>
              <a:rPr lang="es-ES" spc="-55"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 </a:t>
            </a: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y</a:t>
            </a:r>
            <a:r>
              <a:rPr lang="es-ES" spc="-15"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 </a:t>
            </a:r>
            <a:r>
              <a:rPr lang="es-ES" spc="-10"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alternos).</a:t>
            </a:r>
          </a:p>
          <a:p>
            <a:pPr marL="184150" indent="-171450" algn="just">
              <a:spcBef>
                <a:spcPts val="105"/>
              </a:spcBef>
              <a:buClr>
                <a:srgbClr val="FF0000"/>
              </a:buClr>
              <a:buFont typeface="Wingdings" panose="05000000000000000000" pitchFamily="2" charset="2"/>
              <a:buChar char="ü"/>
            </a:pP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Es competencia de cada UGEL, en base a su estructura organizacional, determinar los puestos y/o cargos de tres (03) de los cuatro (04) miembros titulares y alternos que conforman el comité. </a:t>
            </a:r>
          </a:p>
          <a:p>
            <a:pPr marL="184150" indent="-171450" algn="just">
              <a:spcBef>
                <a:spcPts val="105"/>
              </a:spcBef>
              <a:buClr>
                <a:srgbClr val="FF0000"/>
              </a:buClr>
              <a:buFont typeface="Wingdings" panose="05000000000000000000" pitchFamily="2" charset="2"/>
              <a:buChar char="ü"/>
            </a:pP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El cuarto miembro titular y alterno debe ser un representante propuesto por la organización sindical que cuente con su ROSSP vigente, con vinculo laboral activo durante todo el proceso de contratación.</a:t>
            </a:r>
          </a:p>
          <a:p>
            <a:pPr marL="184150" indent="-171450" algn="just">
              <a:spcBef>
                <a:spcPts val="105"/>
              </a:spcBef>
              <a:buClr>
                <a:srgbClr val="FF0000"/>
              </a:buClr>
              <a:buFont typeface="Wingdings" panose="05000000000000000000" pitchFamily="2" charset="2"/>
              <a:buChar char="ü"/>
            </a:pPr>
            <a:r>
              <a:rPr kumimoji="0" lang="es-ES"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Calibri" panose="020F0502020204030204" pitchFamily="34" charset="0"/>
              </a:rPr>
              <a:t>Las </a:t>
            </a:r>
            <a:r>
              <a:rPr lang="es-ES"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rPr>
              <a:t>UGEL </a:t>
            </a:r>
            <a:r>
              <a:rPr kumimoji="0" lang="es-ES"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Calibri" panose="020F0502020204030204" pitchFamily="34" charset="0"/>
              </a:rPr>
              <a:t> que atiendan plazas de EIB deberán incorporar como integrante al  representante de organizaciones indígenas de pueblos originarios registrados en registros públicos.</a:t>
            </a:r>
            <a:endParaRPr lang="es-ES" b="1" dirty="0">
              <a:solidFill>
                <a:sysClr val="windowText" lastClr="000000"/>
              </a:solidFill>
              <a:latin typeface="Century Gothic" panose="020B0502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92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 name="Google Shape;120;p18">
            <a:extLst>
              <a:ext uri="{FF2B5EF4-FFF2-40B4-BE49-F238E27FC236}">
                <a16:creationId xmlns:a16="http://schemas.microsoft.com/office/drawing/2014/main" xmlns="" id="{7B1B9549-7EE3-2A2A-1A1A-2066D3C762BA}"/>
              </a:ext>
            </a:extLst>
          </p:cNvPr>
          <p:cNvSpPr txBox="1"/>
          <p:nvPr/>
        </p:nvSpPr>
        <p:spPr>
          <a:xfrm>
            <a:off x="298357" y="562846"/>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Participación de Veedores</a:t>
            </a:r>
          </a:p>
        </p:txBody>
      </p:sp>
      <p:sp>
        <p:nvSpPr>
          <p:cNvPr id="2" name="Rectángulo 1">
            <a:extLst>
              <a:ext uri="{FF2B5EF4-FFF2-40B4-BE49-F238E27FC236}">
                <a16:creationId xmlns:a16="http://schemas.microsoft.com/office/drawing/2014/main" xmlns="" id="{B2EB7743-14BC-F878-F2AD-207304A306AC}"/>
              </a:ext>
            </a:extLst>
          </p:cNvPr>
          <p:cNvSpPr/>
          <p:nvPr/>
        </p:nvSpPr>
        <p:spPr>
          <a:xfrm>
            <a:off x="1857601" y="1140589"/>
            <a:ext cx="3693600" cy="3600986"/>
          </a:xfrm>
          <a:prstGeom prst="rect">
            <a:avLst/>
          </a:prstGeom>
        </p:spPr>
        <p:txBody>
          <a:bodyPr wrap="square">
            <a:spAutoFit/>
          </a:bodyPr>
          <a:lstStyle/>
          <a:p>
            <a:pPr algn="just"/>
            <a:r>
              <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El director de la UGEL puede solicitar la participación de veedores de alguna de las siguientes entidades: </a:t>
            </a:r>
          </a:p>
          <a:p>
            <a:pPr algn="just"/>
            <a:endPar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179388" indent="-179388" algn="just">
              <a:buClr>
                <a:srgbClr val="EC6B48"/>
              </a:buClr>
              <a:buFont typeface="Wingdings" panose="05000000000000000000" pitchFamily="2" charset="2"/>
              <a:buChar char="ü"/>
            </a:pPr>
            <a:r>
              <a:rPr lang="es-ES" sz="1200" dirty="0">
                <a:solidFill>
                  <a:schemeClr val="tx1"/>
                </a:solidFill>
                <a:latin typeface="Century Gothic" panose="020B0502020202020204" pitchFamily="34" charset="0"/>
                <a:ea typeface="Calibri" panose="020F0502020204030204" pitchFamily="34" charset="0"/>
                <a:cs typeface="Calibri" panose="020F0502020204030204" pitchFamily="34" charset="0"/>
              </a:rPr>
              <a:t>L</a:t>
            </a:r>
            <a:r>
              <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a Fiscalía de Prevención del Delito, del Órgano de Control Institucional de la DRE/UGEL</a:t>
            </a:r>
          </a:p>
          <a:p>
            <a:pPr marL="179388" indent="-179388" algn="just">
              <a:buClr>
                <a:srgbClr val="EC6B48"/>
              </a:buClr>
              <a:buFont typeface="Wingdings" panose="05000000000000000000" pitchFamily="2" charset="2"/>
              <a:buChar char="ü"/>
            </a:pPr>
            <a:endPar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179388" indent="-179388" algn="just">
              <a:buClr>
                <a:srgbClr val="EC6B48"/>
              </a:buClr>
              <a:buFont typeface="Wingdings" panose="05000000000000000000" pitchFamily="2" charset="2"/>
              <a:buChar char="ü"/>
            </a:pPr>
            <a:r>
              <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Organizaciones Gremiales</a:t>
            </a:r>
          </a:p>
          <a:p>
            <a:pPr marL="179388" indent="-179388" algn="just">
              <a:buClr>
                <a:srgbClr val="EC6B48"/>
              </a:buClr>
              <a:buFont typeface="Wingdings" panose="05000000000000000000" pitchFamily="2" charset="2"/>
              <a:buChar char="ü"/>
            </a:pPr>
            <a:endParaRPr lang="es-ES" sz="120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179388" indent="-179388" algn="just">
              <a:buClr>
                <a:srgbClr val="EC6B48"/>
              </a:buClr>
              <a:buFont typeface="Wingdings" panose="05000000000000000000" pitchFamily="2" charset="2"/>
              <a:buChar char="ü"/>
            </a:pPr>
            <a:r>
              <a:rPr lang="es-ES" sz="1200" dirty="0">
                <a:solidFill>
                  <a:schemeClr val="tx1"/>
                </a:solidFill>
                <a:latin typeface="Century Gothic" panose="020B0502020202020204" pitchFamily="34" charset="0"/>
                <a:ea typeface="Calibri" panose="020F0502020204030204" pitchFamily="34" charset="0"/>
                <a:cs typeface="Calibri" panose="020F0502020204030204" pitchFamily="34" charset="0"/>
              </a:rPr>
              <a:t>C</a:t>
            </a:r>
            <a:r>
              <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onsejo Participativo Local Educativo </a:t>
            </a:r>
          </a:p>
          <a:p>
            <a:pPr marL="179388" indent="-179388" algn="just">
              <a:buClr>
                <a:srgbClr val="EC6B48"/>
              </a:buClr>
              <a:buFont typeface="Wingdings" panose="05000000000000000000" pitchFamily="2" charset="2"/>
              <a:buChar char="ü"/>
            </a:pPr>
            <a:endParaRPr lang="es-ES" sz="120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179388" indent="-179388" algn="just">
              <a:buClr>
                <a:srgbClr val="EC6B48"/>
              </a:buClr>
              <a:buFont typeface="Wingdings" panose="05000000000000000000" pitchFamily="2" charset="2"/>
              <a:buChar char="ü"/>
            </a:pPr>
            <a:r>
              <a:rPr lang="es-ES" sz="1200" dirty="0">
                <a:solidFill>
                  <a:schemeClr val="tx1"/>
                </a:solidFill>
                <a:latin typeface="Century Gothic" panose="020B0502020202020204" pitchFamily="34" charset="0"/>
                <a:ea typeface="Calibri" panose="020F0502020204030204" pitchFamily="34" charset="0"/>
                <a:cs typeface="Calibri" panose="020F0502020204030204" pitchFamily="34" charset="0"/>
              </a:rPr>
              <a:t>O</a:t>
            </a:r>
            <a:r>
              <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tra autoridad local de la sociedad civil organizada</a:t>
            </a:r>
          </a:p>
          <a:p>
            <a:pPr marL="179388" indent="-179388" algn="just">
              <a:buClr>
                <a:srgbClr val="EC6B48"/>
              </a:buClr>
              <a:buFont typeface="Wingdings" panose="05000000000000000000" pitchFamily="2" charset="2"/>
              <a:buChar char="ü"/>
            </a:pPr>
            <a:endParaRPr lang="es-ES" sz="120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179388" indent="-179388" algn="just">
              <a:buClr>
                <a:srgbClr val="EC6B48"/>
              </a:buClr>
              <a:buFont typeface="Wingdings" panose="05000000000000000000" pitchFamily="2" charset="2"/>
              <a:buChar char="ü"/>
            </a:pPr>
            <a:r>
              <a:rPr lang="es-ES" sz="1200" dirty="0">
                <a:solidFill>
                  <a:schemeClr val="tx1"/>
                </a:solidFill>
                <a:latin typeface="Century Gothic" panose="020B0502020202020204" pitchFamily="34" charset="0"/>
                <a:ea typeface="Calibri" panose="020F0502020204030204" pitchFamily="34" charset="0"/>
                <a:cs typeface="Calibri" panose="020F0502020204030204" pitchFamily="34" charset="0"/>
              </a:rPr>
              <a:t>Un </a:t>
            </a:r>
            <a:r>
              <a:rPr lang="es-ES" sz="12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representante de la organización indígena local o en su defecto de la organización regional o nacional (cuando corresponda a IIEE EIB)</a:t>
            </a:r>
          </a:p>
        </p:txBody>
      </p:sp>
      <p:pic>
        <p:nvPicPr>
          <p:cNvPr id="7" name="Gráfico 6">
            <a:extLst>
              <a:ext uri="{FF2B5EF4-FFF2-40B4-BE49-F238E27FC236}">
                <a16:creationId xmlns:a16="http://schemas.microsoft.com/office/drawing/2014/main" xmlns="" id="{0F828A92-B72C-12C2-CC60-1B43DC9C01E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55957" y="1507803"/>
            <a:ext cx="1412114" cy="3384206"/>
          </a:xfrm>
          <a:prstGeom prst="rect">
            <a:avLst/>
          </a:prstGeom>
        </p:spPr>
      </p:pic>
      <p:sp>
        <p:nvSpPr>
          <p:cNvPr id="8" name="object 8">
            <a:extLst>
              <a:ext uri="{FF2B5EF4-FFF2-40B4-BE49-F238E27FC236}">
                <a16:creationId xmlns:a16="http://schemas.microsoft.com/office/drawing/2014/main" xmlns="" id="{80501EDF-F73A-C98E-E176-0CB5434840B4}"/>
              </a:ext>
            </a:extLst>
          </p:cNvPr>
          <p:cNvSpPr txBox="1"/>
          <p:nvPr/>
        </p:nvSpPr>
        <p:spPr>
          <a:xfrm>
            <a:off x="5966740" y="1496135"/>
            <a:ext cx="2435659" cy="2889894"/>
          </a:xfrm>
          <a:prstGeom prst="rect">
            <a:avLst/>
          </a:prstGeom>
          <a:noFill/>
        </p:spPr>
        <p:txBody>
          <a:bodyPr vert="horz" wrap="square" lIns="0" tIns="12065" rIns="0" bIns="0" rtlCol="0">
            <a:spAutoFit/>
          </a:bodyPr>
          <a:lstStyle/>
          <a:p>
            <a:pPr algn="just">
              <a:buClr>
                <a:srgbClr val="EC6B48"/>
              </a:buClr>
            </a:pPr>
            <a:endParaRPr lang="es-ES" sz="11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285750" indent="-285750" algn="just">
              <a:buClr>
                <a:srgbClr val="EC6B48"/>
              </a:buClr>
              <a:buFont typeface="Wingdings 3" panose="05040102010807070707" pitchFamily="18" charset="2"/>
              <a:buChar char="u"/>
              <a:tabLst>
                <a:tab pos="2332038" algn="l"/>
              </a:tabLst>
            </a:pPr>
            <a:r>
              <a:rPr lang="es-ES" sz="11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De</a:t>
            </a:r>
            <a:r>
              <a:rPr lang="es-ES" sz="1100" b="1"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signación de veedores, </a:t>
            </a:r>
            <a:r>
              <a:rPr lang="es-ES" sz="11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las entidades deberán cautelar que sus representantes no cuenten con los impedimentos descritos en el numeral 5.7 de la presente norma. </a:t>
            </a:r>
          </a:p>
          <a:p>
            <a:pPr marL="285750" indent="-285750" algn="just">
              <a:buClr>
                <a:srgbClr val="EC6B48"/>
              </a:buClr>
              <a:buFont typeface="Wingdings 3" panose="05040102010807070707" pitchFamily="18" charset="2"/>
              <a:buChar char="u"/>
              <a:tabLst>
                <a:tab pos="2332038" algn="l"/>
              </a:tabLst>
            </a:pPr>
            <a:endParaRPr lang="es-ES" sz="11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endParaRPr>
          </a:p>
          <a:p>
            <a:pPr marL="285750" indent="-285750" algn="just">
              <a:buClr>
                <a:srgbClr val="EC6B48"/>
              </a:buClr>
              <a:buFont typeface="Wingdings 3" panose="05040102010807070707" pitchFamily="18" charset="2"/>
              <a:buChar char="u"/>
              <a:tabLst>
                <a:tab pos="2332038" algn="l"/>
              </a:tabLst>
            </a:pPr>
            <a:r>
              <a:rPr lang="es-ES" sz="11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L</a:t>
            </a:r>
            <a:r>
              <a:rPr lang="es-ES" sz="1100" b="1"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os veedores acreditados </a:t>
            </a:r>
            <a:r>
              <a:rPr lang="es-ES" sz="1100" b="1" dirty="0">
                <a:solidFill>
                  <a:schemeClr val="tx1"/>
                </a:solidFill>
                <a:latin typeface="Century Gothic" panose="020B0502020202020204" pitchFamily="34" charset="0"/>
                <a:ea typeface="Calibri" panose="020F0502020204030204" pitchFamily="34" charset="0"/>
                <a:cs typeface="Calibri" panose="020F0502020204030204" pitchFamily="34" charset="0"/>
              </a:rPr>
              <a:t>que </a:t>
            </a:r>
            <a:r>
              <a:rPr lang="es-ES" sz="1100" b="1"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adviertan presuntas irregularidades, </a:t>
            </a:r>
            <a:r>
              <a:rPr lang="es-ES" sz="1100" dirty="0">
                <a:solidFill>
                  <a:schemeClr val="tx1"/>
                </a:solidFill>
                <a:latin typeface="Century Gothic" panose="020B0502020202020204" pitchFamily="34" charset="0"/>
                <a:ea typeface="Calibri" panose="020F0502020204030204" pitchFamily="34" charset="0"/>
                <a:cs typeface="Calibri" panose="020F0502020204030204" pitchFamily="34" charset="0"/>
              </a:rPr>
              <a:t>deberán informar </a:t>
            </a:r>
            <a:r>
              <a:rPr lang="es-ES" sz="1100" b="0" i="0" u="none" strike="noStrike" baseline="0" dirty="0">
                <a:solidFill>
                  <a:schemeClr val="tx1"/>
                </a:solidFill>
                <a:latin typeface="Century Gothic" panose="020B0502020202020204" pitchFamily="34" charset="0"/>
                <a:ea typeface="Calibri" panose="020F0502020204030204" pitchFamily="34" charset="0"/>
                <a:cs typeface="Calibri" panose="020F0502020204030204" pitchFamily="34" charset="0"/>
              </a:rPr>
              <a:t>del hecho al director de DRE o UGEL, según corresponda, de forma inmediata, a fin de que se tomen las acciones que correspondan</a:t>
            </a:r>
            <a:r>
              <a:rPr lang="es-ES" sz="1050" b="0" i="0" u="none" strike="noStrike" baseline="0"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391423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6" name="Google Shape;120;p18">
            <a:extLst>
              <a:ext uri="{FF2B5EF4-FFF2-40B4-BE49-F238E27FC236}">
                <a16:creationId xmlns:a16="http://schemas.microsoft.com/office/drawing/2014/main" xmlns="" id="{EBC0304A-F843-4CD6-08B7-9D4C2BD902F7}"/>
              </a:ext>
            </a:extLst>
          </p:cNvPr>
          <p:cNvSpPr txBox="1"/>
          <p:nvPr/>
        </p:nvSpPr>
        <p:spPr>
          <a:xfrm>
            <a:off x="536699" y="508510"/>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Principales Funciones del Comité:</a:t>
            </a:r>
            <a:endParaRPr sz="2800" b="1" dirty="0">
              <a:solidFill>
                <a:srgbClr val="ED2E45"/>
              </a:solidFill>
              <a:latin typeface="Century Gothic"/>
              <a:ea typeface="Century Gothic"/>
              <a:cs typeface="Century Gothic"/>
              <a:sym typeface="Century Gothic"/>
            </a:endParaRPr>
          </a:p>
        </p:txBody>
      </p:sp>
      <p:grpSp>
        <p:nvGrpSpPr>
          <p:cNvPr id="9" name="object 4">
            <a:extLst>
              <a:ext uri="{FF2B5EF4-FFF2-40B4-BE49-F238E27FC236}">
                <a16:creationId xmlns:a16="http://schemas.microsoft.com/office/drawing/2014/main" xmlns="" id="{C626DD4A-99A2-E411-0BC9-1A7CB7DA09B9}"/>
              </a:ext>
            </a:extLst>
          </p:cNvPr>
          <p:cNvGrpSpPr/>
          <p:nvPr/>
        </p:nvGrpSpPr>
        <p:grpSpPr>
          <a:xfrm>
            <a:off x="1268473" y="1263764"/>
            <a:ext cx="486468" cy="476062"/>
            <a:chOff x="1240282" y="2322322"/>
            <a:chExt cx="712470" cy="697230"/>
          </a:xfrm>
        </p:grpSpPr>
        <p:sp>
          <p:nvSpPr>
            <p:cNvPr id="10" name="object 5">
              <a:extLst>
                <a:ext uri="{FF2B5EF4-FFF2-40B4-BE49-F238E27FC236}">
                  <a16:creationId xmlns:a16="http://schemas.microsoft.com/office/drawing/2014/main" xmlns="" id="{81851639-A78D-C6C4-ECA3-3384E68427FB}"/>
                </a:ext>
              </a:extLst>
            </p:cNvPr>
            <p:cNvSpPr/>
            <p:nvPr/>
          </p:nvSpPr>
          <p:spPr>
            <a:xfrm>
              <a:off x="1246632" y="2328672"/>
              <a:ext cx="699770" cy="684530"/>
            </a:xfrm>
            <a:custGeom>
              <a:avLst/>
              <a:gdLst/>
              <a:ahLst/>
              <a:cxnLst/>
              <a:rect l="l" t="t" r="r" b="b"/>
              <a:pathLst>
                <a:path w="699769" h="684530">
                  <a:moveTo>
                    <a:pt x="349758" y="0"/>
                  </a:moveTo>
                  <a:lnTo>
                    <a:pt x="302297" y="3122"/>
                  </a:lnTo>
                  <a:lnTo>
                    <a:pt x="256778" y="12220"/>
                  </a:lnTo>
                  <a:lnTo>
                    <a:pt x="213615" y="26884"/>
                  </a:lnTo>
                  <a:lnTo>
                    <a:pt x="173228" y="46707"/>
                  </a:lnTo>
                  <a:lnTo>
                    <a:pt x="136030" y="71283"/>
                  </a:lnTo>
                  <a:lnTo>
                    <a:pt x="102441" y="100203"/>
                  </a:lnTo>
                  <a:lnTo>
                    <a:pt x="72876" y="133059"/>
                  </a:lnTo>
                  <a:lnTo>
                    <a:pt x="47752" y="169446"/>
                  </a:lnTo>
                  <a:lnTo>
                    <a:pt x="27485" y="208954"/>
                  </a:lnTo>
                  <a:lnTo>
                    <a:pt x="12493" y="251177"/>
                  </a:lnTo>
                  <a:lnTo>
                    <a:pt x="3192" y="295708"/>
                  </a:lnTo>
                  <a:lnTo>
                    <a:pt x="0" y="342138"/>
                  </a:lnTo>
                  <a:lnTo>
                    <a:pt x="3192" y="388567"/>
                  </a:lnTo>
                  <a:lnTo>
                    <a:pt x="12493" y="433098"/>
                  </a:lnTo>
                  <a:lnTo>
                    <a:pt x="27485" y="475321"/>
                  </a:lnTo>
                  <a:lnTo>
                    <a:pt x="47752" y="514829"/>
                  </a:lnTo>
                  <a:lnTo>
                    <a:pt x="72876" y="551216"/>
                  </a:lnTo>
                  <a:lnTo>
                    <a:pt x="102441" y="584073"/>
                  </a:lnTo>
                  <a:lnTo>
                    <a:pt x="136030" y="612992"/>
                  </a:lnTo>
                  <a:lnTo>
                    <a:pt x="173228" y="637568"/>
                  </a:lnTo>
                  <a:lnTo>
                    <a:pt x="213615" y="657391"/>
                  </a:lnTo>
                  <a:lnTo>
                    <a:pt x="256778" y="672055"/>
                  </a:lnTo>
                  <a:lnTo>
                    <a:pt x="302297" y="681153"/>
                  </a:lnTo>
                  <a:lnTo>
                    <a:pt x="349758" y="684276"/>
                  </a:lnTo>
                  <a:lnTo>
                    <a:pt x="397218" y="681153"/>
                  </a:lnTo>
                  <a:lnTo>
                    <a:pt x="442737" y="672055"/>
                  </a:lnTo>
                  <a:lnTo>
                    <a:pt x="485900" y="657391"/>
                  </a:lnTo>
                  <a:lnTo>
                    <a:pt x="526288" y="637568"/>
                  </a:lnTo>
                  <a:lnTo>
                    <a:pt x="563485" y="612992"/>
                  </a:lnTo>
                  <a:lnTo>
                    <a:pt x="597074" y="584072"/>
                  </a:lnTo>
                  <a:lnTo>
                    <a:pt x="626639" y="551216"/>
                  </a:lnTo>
                  <a:lnTo>
                    <a:pt x="651764" y="514829"/>
                  </a:lnTo>
                  <a:lnTo>
                    <a:pt x="672030" y="475321"/>
                  </a:lnTo>
                  <a:lnTo>
                    <a:pt x="687022" y="433098"/>
                  </a:lnTo>
                  <a:lnTo>
                    <a:pt x="696323" y="388567"/>
                  </a:lnTo>
                  <a:lnTo>
                    <a:pt x="699516" y="342138"/>
                  </a:lnTo>
                  <a:lnTo>
                    <a:pt x="696323" y="295708"/>
                  </a:lnTo>
                  <a:lnTo>
                    <a:pt x="687022" y="251177"/>
                  </a:lnTo>
                  <a:lnTo>
                    <a:pt x="672030" y="208954"/>
                  </a:lnTo>
                  <a:lnTo>
                    <a:pt x="651764" y="169446"/>
                  </a:lnTo>
                  <a:lnTo>
                    <a:pt x="626639" y="133059"/>
                  </a:lnTo>
                  <a:lnTo>
                    <a:pt x="597074" y="100202"/>
                  </a:lnTo>
                  <a:lnTo>
                    <a:pt x="563485" y="71283"/>
                  </a:lnTo>
                  <a:lnTo>
                    <a:pt x="526288" y="46707"/>
                  </a:lnTo>
                  <a:lnTo>
                    <a:pt x="485900" y="26884"/>
                  </a:lnTo>
                  <a:lnTo>
                    <a:pt x="442737" y="12220"/>
                  </a:lnTo>
                  <a:lnTo>
                    <a:pt x="397218" y="3122"/>
                  </a:lnTo>
                  <a:lnTo>
                    <a:pt x="349758" y="0"/>
                  </a:lnTo>
                  <a:close/>
                </a:path>
              </a:pathLst>
            </a:custGeom>
            <a:solidFill>
              <a:srgbClr val="FFFFFF"/>
            </a:solidFill>
          </p:spPr>
          <p:txBody>
            <a:bodyPr wrap="square" lIns="0" tIns="0" rIns="0" bIns="0" rtlCol="0"/>
            <a:lstStyle/>
            <a:p>
              <a:endParaRPr>
                <a:solidFill>
                  <a:schemeClr val="tx1"/>
                </a:solidFill>
              </a:endParaRPr>
            </a:p>
          </p:txBody>
        </p:sp>
        <p:sp>
          <p:nvSpPr>
            <p:cNvPr id="11" name="object 6">
              <a:extLst>
                <a:ext uri="{FF2B5EF4-FFF2-40B4-BE49-F238E27FC236}">
                  <a16:creationId xmlns:a16="http://schemas.microsoft.com/office/drawing/2014/main" xmlns="" id="{83F77BEB-B2C5-C833-2992-5E295B8FBE21}"/>
                </a:ext>
              </a:extLst>
            </p:cNvPr>
            <p:cNvSpPr/>
            <p:nvPr/>
          </p:nvSpPr>
          <p:spPr>
            <a:xfrm>
              <a:off x="1246632" y="2328672"/>
              <a:ext cx="699770" cy="684530"/>
            </a:xfrm>
            <a:custGeom>
              <a:avLst/>
              <a:gdLst/>
              <a:ahLst/>
              <a:cxnLst/>
              <a:rect l="l" t="t" r="r" b="b"/>
              <a:pathLst>
                <a:path w="699769" h="684530">
                  <a:moveTo>
                    <a:pt x="0" y="342138"/>
                  </a:moveTo>
                  <a:lnTo>
                    <a:pt x="3192" y="295708"/>
                  </a:lnTo>
                  <a:lnTo>
                    <a:pt x="12493" y="251177"/>
                  </a:lnTo>
                  <a:lnTo>
                    <a:pt x="27485" y="208954"/>
                  </a:lnTo>
                  <a:lnTo>
                    <a:pt x="47752" y="169446"/>
                  </a:lnTo>
                  <a:lnTo>
                    <a:pt x="72876" y="133059"/>
                  </a:lnTo>
                  <a:lnTo>
                    <a:pt x="102441" y="100203"/>
                  </a:lnTo>
                  <a:lnTo>
                    <a:pt x="136030" y="71283"/>
                  </a:lnTo>
                  <a:lnTo>
                    <a:pt x="173228" y="46707"/>
                  </a:lnTo>
                  <a:lnTo>
                    <a:pt x="213615" y="26884"/>
                  </a:lnTo>
                  <a:lnTo>
                    <a:pt x="256778" y="12220"/>
                  </a:lnTo>
                  <a:lnTo>
                    <a:pt x="302297" y="3122"/>
                  </a:lnTo>
                  <a:lnTo>
                    <a:pt x="349758" y="0"/>
                  </a:lnTo>
                  <a:lnTo>
                    <a:pt x="397218" y="3122"/>
                  </a:lnTo>
                  <a:lnTo>
                    <a:pt x="442737" y="12220"/>
                  </a:lnTo>
                  <a:lnTo>
                    <a:pt x="485900" y="26884"/>
                  </a:lnTo>
                  <a:lnTo>
                    <a:pt x="526288" y="46707"/>
                  </a:lnTo>
                  <a:lnTo>
                    <a:pt x="563485" y="71283"/>
                  </a:lnTo>
                  <a:lnTo>
                    <a:pt x="597074" y="100202"/>
                  </a:lnTo>
                  <a:lnTo>
                    <a:pt x="626639" y="133059"/>
                  </a:lnTo>
                  <a:lnTo>
                    <a:pt x="651764" y="169446"/>
                  </a:lnTo>
                  <a:lnTo>
                    <a:pt x="672030" y="208954"/>
                  </a:lnTo>
                  <a:lnTo>
                    <a:pt x="687022" y="251177"/>
                  </a:lnTo>
                  <a:lnTo>
                    <a:pt x="696323" y="295708"/>
                  </a:lnTo>
                  <a:lnTo>
                    <a:pt x="699516" y="342138"/>
                  </a:lnTo>
                  <a:lnTo>
                    <a:pt x="696323" y="388567"/>
                  </a:lnTo>
                  <a:lnTo>
                    <a:pt x="687022" y="433098"/>
                  </a:lnTo>
                  <a:lnTo>
                    <a:pt x="672030" y="475321"/>
                  </a:lnTo>
                  <a:lnTo>
                    <a:pt x="651764" y="514829"/>
                  </a:lnTo>
                  <a:lnTo>
                    <a:pt x="626639" y="551216"/>
                  </a:lnTo>
                  <a:lnTo>
                    <a:pt x="597074" y="584072"/>
                  </a:lnTo>
                  <a:lnTo>
                    <a:pt x="563485" y="612992"/>
                  </a:lnTo>
                  <a:lnTo>
                    <a:pt x="526288" y="637568"/>
                  </a:lnTo>
                  <a:lnTo>
                    <a:pt x="485900" y="657391"/>
                  </a:lnTo>
                  <a:lnTo>
                    <a:pt x="442737" y="672055"/>
                  </a:lnTo>
                  <a:lnTo>
                    <a:pt x="397218" y="681153"/>
                  </a:lnTo>
                  <a:lnTo>
                    <a:pt x="349758" y="684276"/>
                  </a:lnTo>
                  <a:lnTo>
                    <a:pt x="302297" y="681153"/>
                  </a:lnTo>
                  <a:lnTo>
                    <a:pt x="256778" y="672055"/>
                  </a:lnTo>
                  <a:lnTo>
                    <a:pt x="213615" y="657391"/>
                  </a:lnTo>
                  <a:lnTo>
                    <a:pt x="173228" y="637568"/>
                  </a:lnTo>
                  <a:lnTo>
                    <a:pt x="136030" y="612992"/>
                  </a:lnTo>
                  <a:lnTo>
                    <a:pt x="102441" y="584073"/>
                  </a:lnTo>
                  <a:lnTo>
                    <a:pt x="72876" y="551216"/>
                  </a:lnTo>
                  <a:lnTo>
                    <a:pt x="47752" y="514829"/>
                  </a:lnTo>
                  <a:lnTo>
                    <a:pt x="27485" y="475321"/>
                  </a:lnTo>
                  <a:lnTo>
                    <a:pt x="12493" y="433098"/>
                  </a:lnTo>
                  <a:lnTo>
                    <a:pt x="3192" y="388567"/>
                  </a:lnTo>
                  <a:lnTo>
                    <a:pt x="0" y="342138"/>
                  </a:lnTo>
                  <a:close/>
                </a:path>
              </a:pathLst>
            </a:custGeom>
            <a:ln w="12700">
              <a:solidFill>
                <a:srgbClr val="001F5F"/>
              </a:solidFill>
            </a:ln>
          </p:spPr>
          <p:txBody>
            <a:bodyPr wrap="square" lIns="0" tIns="0" rIns="0" bIns="0" rtlCol="0"/>
            <a:lstStyle/>
            <a:p>
              <a:endParaRPr>
                <a:solidFill>
                  <a:schemeClr val="tx1"/>
                </a:solidFill>
              </a:endParaRPr>
            </a:p>
          </p:txBody>
        </p:sp>
        <p:pic>
          <p:nvPicPr>
            <p:cNvPr id="12" name="object 7">
              <a:extLst>
                <a:ext uri="{FF2B5EF4-FFF2-40B4-BE49-F238E27FC236}">
                  <a16:creationId xmlns:a16="http://schemas.microsoft.com/office/drawing/2014/main" xmlns="" id="{5FB530CE-8400-26DD-B6EF-7952860E6F94}"/>
                </a:ext>
              </a:extLst>
            </p:cNvPr>
            <p:cNvPicPr/>
            <p:nvPr/>
          </p:nvPicPr>
          <p:blipFill>
            <a:blip r:embed="rId5" cstate="print"/>
            <a:stretch>
              <a:fillRect/>
            </a:stretch>
          </p:blipFill>
          <p:spPr>
            <a:xfrm>
              <a:off x="1362456" y="2426208"/>
              <a:ext cx="484631" cy="484632"/>
            </a:xfrm>
            <a:prstGeom prst="rect">
              <a:avLst/>
            </a:prstGeom>
          </p:spPr>
        </p:pic>
      </p:grpSp>
      <p:grpSp>
        <p:nvGrpSpPr>
          <p:cNvPr id="13" name="object 9">
            <a:extLst>
              <a:ext uri="{FF2B5EF4-FFF2-40B4-BE49-F238E27FC236}">
                <a16:creationId xmlns:a16="http://schemas.microsoft.com/office/drawing/2014/main" xmlns="" id="{03DE9DB2-FA4C-E49C-6B2C-21CB0B1B347E}"/>
              </a:ext>
            </a:extLst>
          </p:cNvPr>
          <p:cNvGrpSpPr/>
          <p:nvPr/>
        </p:nvGrpSpPr>
        <p:grpSpPr>
          <a:xfrm>
            <a:off x="1265362" y="2002211"/>
            <a:ext cx="509003" cy="499023"/>
            <a:chOff x="1240282" y="3180333"/>
            <a:chExt cx="712470" cy="698500"/>
          </a:xfrm>
        </p:grpSpPr>
        <p:sp>
          <p:nvSpPr>
            <p:cNvPr id="14" name="object 10">
              <a:extLst>
                <a:ext uri="{FF2B5EF4-FFF2-40B4-BE49-F238E27FC236}">
                  <a16:creationId xmlns:a16="http://schemas.microsoft.com/office/drawing/2014/main" xmlns="" id="{204EB2D6-5313-E47E-AA2C-3DE4073795B7}"/>
                </a:ext>
              </a:extLst>
            </p:cNvPr>
            <p:cNvSpPr/>
            <p:nvPr/>
          </p:nvSpPr>
          <p:spPr>
            <a:xfrm>
              <a:off x="1246632" y="3186683"/>
              <a:ext cx="699770" cy="685800"/>
            </a:xfrm>
            <a:custGeom>
              <a:avLst/>
              <a:gdLst/>
              <a:ahLst/>
              <a:cxnLst/>
              <a:rect l="l" t="t" r="r" b="b"/>
              <a:pathLst>
                <a:path w="699769" h="685800">
                  <a:moveTo>
                    <a:pt x="349758" y="0"/>
                  </a:moveTo>
                  <a:lnTo>
                    <a:pt x="302297" y="3130"/>
                  </a:lnTo>
                  <a:lnTo>
                    <a:pt x="256778" y="12250"/>
                  </a:lnTo>
                  <a:lnTo>
                    <a:pt x="213615" y="26949"/>
                  </a:lnTo>
                  <a:lnTo>
                    <a:pt x="173228" y="46820"/>
                  </a:lnTo>
                  <a:lnTo>
                    <a:pt x="136030" y="71454"/>
                  </a:lnTo>
                  <a:lnTo>
                    <a:pt x="102441" y="100441"/>
                  </a:lnTo>
                  <a:lnTo>
                    <a:pt x="72876" y="133373"/>
                  </a:lnTo>
                  <a:lnTo>
                    <a:pt x="47752" y="169841"/>
                  </a:lnTo>
                  <a:lnTo>
                    <a:pt x="27485" y="209436"/>
                  </a:lnTo>
                  <a:lnTo>
                    <a:pt x="12493" y="251751"/>
                  </a:lnTo>
                  <a:lnTo>
                    <a:pt x="3192" y="296375"/>
                  </a:lnTo>
                  <a:lnTo>
                    <a:pt x="0" y="342900"/>
                  </a:lnTo>
                  <a:lnTo>
                    <a:pt x="3192" y="389424"/>
                  </a:lnTo>
                  <a:lnTo>
                    <a:pt x="12493" y="434048"/>
                  </a:lnTo>
                  <a:lnTo>
                    <a:pt x="27485" y="476363"/>
                  </a:lnTo>
                  <a:lnTo>
                    <a:pt x="47752" y="515958"/>
                  </a:lnTo>
                  <a:lnTo>
                    <a:pt x="72876" y="552426"/>
                  </a:lnTo>
                  <a:lnTo>
                    <a:pt x="102441" y="585358"/>
                  </a:lnTo>
                  <a:lnTo>
                    <a:pt x="136030" y="614345"/>
                  </a:lnTo>
                  <a:lnTo>
                    <a:pt x="173228" y="638979"/>
                  </a:lnTo>
                  <a:lnTo>
                    <a:pt x="213615" y="658850"/>
                  </a:lnTo>
                  <a:lnTo>
                    <a:pt x="256778" y="673549"/>
                  </a:lnTo>
                  <a:lnTo>
                    <a:pt x="302297" y="682669"/>
                  </a:lnTo>
                  <a:lnTo>
                    <a:pt x="349758" y="685799"/>
                  </a:lnTo>
                  <a:lnTo>
                    <a:pt x="397218" y="682669"/>
                  </a:lnTo>
                  <a:lnTo>
                    <a:pt x="442737" y="673549"/>
                  </a:lnTo>
                  <a:lnTo>
                    <a:pt x="485900" y="658850"/>
                  </a:lnTo>
                  <a:lnTo>
                    <a:pt x="526288" y="638979"/>
                  </a:lnTo>
                  <a:lnTo>
                    <a:pt x="563485" y="614345"/>
                  </a:lnTo>
                  <a:lnTo>
                    <a:pt x="597074" y="585358"/>
                  </a:lnTo>
                  <a:lnTo>
                    <a:pt x="626639" y="552426"/>
                  </a:lnTo>
                  <a:lnTo>
                    <a:pt x="651764" y="515958"/>
                  </a:lnTo>
                  <a:lnTo>
                    <a:pt x="672030" y="476363"/>
                  </a:lnTo>
                  <a:lnTo>
                    <a:pt x="687022" y="434048"/>
                  </a:lnTo>
                  <a:lnTo>
                    <a:pt x="696323" y="389424"/>
                  </a:lnTo>
                  <a:lnTo>
                    <a:pt x="699516" y="342900"/>
                  </a:lnTo>
                  <a:lnTo>
                    <a:pt x="696323" y="296375"/>
                  </a:lnTo>
                  <a:lnTo>
                    <a:pt x="687022" y="251751"/>
                  </a:lnTo>
                  <a:lnTo>
                    <a:pt x="672030" y="209436"/>
                  </a:lnTo>
                  <a:lnTo>
                    <a:pt x="651764" y="169841"/>
                  </a:lnTo>
                  <a:lnTo>
                    <a:pt x="626639" y="133373"/>
                  </a:lnTo>
                  <a:lnTo>
                    <a:pt x="597074" y="100441"/>
                  </a:lnTo>
                  <a:lnTo>
                    <a:pt x="563485" y="71454"/>
                  </a:lnTo>
                  <a:lnTo>
                    <a:pt x="526288" y="46820"/>
                  </a:lnTo>
                  <a:lnTo>
                    <a:pt x="485900" y="26949"/>
                  </a:lnTo>
                  <a:lnTo>
                    <a:pt x="442737" y="12250"/>
                  </a:lnTo>
                  <a:lnTo>
                    <a:pt x="397218" y="3130"/>
                  </a:lnTo>
                  <a:lnTo>
                    <a:pt x="349758" y="0"/>
                  </a:lnTo>
                  <a:close/>
                </a:path>
              </a:pathLst>
            </a:custGeom>
            <a:solidFill>
              <a:srgbClr val="FFFFFF"/>
            </a:solidFill>
          </p:spPr>
          <p:txBody>
            <a:bodyPr wrap="square" lIns="0" tIns="0" rIns="0" bIns="0" rtlCol="0"/>
            <a:lstStyle/>
            <a:p>
              <a:endParaRPr>
                <a:solidFill>
                  <a:schemeClr val="tx1"/>
                </a:solidFill>
              </a:endParaRPr>
            </a:p>
          </p:txBody>
        </p:sp>
        <p:sp>
          <p:nvSpPr>
            <p:cNvPr id="15" name="object 11">
              <a:extLst>
                <a:ext uri="{FF2B5EF4-FFF2-40B4-BE49-F238E27FC236}">
                  <a16:creationId xmlns:a16="http://schemas.microsoft.com/office/drawing/2014/main" xmlns="" id="{261A5CEA-2E18-B15F-2059-61B85FE8525C}"/>
                </a:ext>
              </a:extLst>
            </p:cNvPr>
            <p:cNvSpPr/>
            <p:nvPr/>
          </p:nvSpPr>
          <p:spPr>
            <a:xfrm>
              <a:off x="1246632" y="3186683"/>
              <a:ext cx="699770" cy="685800"/>
            </a:xfrm>
            <a:custGeom>
              <a:avLst/>
              <a:gdLst/>
              <a:ahLst/>
              <a:cxnLst/>
              <a:rect l="l" t="t" r="r" b="b"/>
              <a:pathLst>
                <a:path w="699769" h="685800">
                  <a:moveTo>
                    <a:pt x="0" y="342900"/>
                  </a:moveTo>
                  <a:lnTo>
                    <a:pt x="3192" y="296375"/>
                  </a:lnTo>
                  <a:lnTo>
                    <a:pt x="12493" y="251751"/>
                  </a:lnTo>
                  <a:lnTo>
                    <a:pt x="27485" y="209436"/>
                  </a:lnTo>
                  <a:lnTo>
                    <a:pt x="47752" y="169841"/>
                  </a:lnTo>
                  <a:lnTo>
                    <a:pt x="72876" y="133373"/>
                  </a:lnTo>
                  <a:lnTo>
                    <a:pt x="102441" y="100441"/>
                  </a:lnTo>
                  <a:lnTo>
                    <a:pt x="136030" y="71454"/>
                  </a:lnTo>
                  <a:lnTo>
                    <a:pt x="173228" y="46820"/>
                  </a:lnTo>
                  <a:lnTo>
                    <a:pt x="213615" y="26949"/>
                  </a:lnTo>
                  <a:lnTo>
                    <a:pt x="256778" y="12250"/>
                  </a:lnTo>
                  <a:lnTo>
                    <a:pt x="302297" y="3130"/>
                  </a:lnTo>
                  <a:lnTo>
                    <a:pt x="349758" y="0"/>
                  </a:lnTo>
                  <a:lnTo>
                    <a:pt x="397218" y="3130"/>
                  </a:lnTo>
                  <a:lnTo>
                    <a:pt x="442737" y="12250"/>
                  </a:lnTo>
                  <a:lnTo>
                    <a:pt x="485900" y="26949"/>
                  </a:lnTo>
                  <a:lnTo>
                    <a:pt x="526288" y="46820"/>
                  </a:lnTo>
                  <a:lnTo>
                    <a:pt x="563485" y="71454"/>
                  </a:lnTo>
                  <a:lnTo>
                    <a:pt x="597074" y="100441"/>
                  </a:lnTo>
                  <a:lnTo>
                    <a:pt x="626639" y="133373"/>
                  </a:lnTo>
                  <a:lnTo>
                    <a:pt x="651764" y="169841"/>
                  </a:lnTo>
                  <a:lnTo>
                    <a:pt x="672030" y="209436"/>
                  </a:lnTo>
                  <a:lnTo>
                    <a:pt x="687022" y="251751"/>
                  </a:lnTo>
                  <a:lnTo>
                    <a:pt x="696323" y="296375"/>
                  </a:lnTo>
                  <a:lnTo>
                    <a:pt x="699516" y="342900"/>
                  </a:lnTo>
                  <a:lnTo>
                    <a:pt x="696323" y="389424"/>
                  </a:lnTo>
                  <a:lnTo>
                    <a:pt x="687022" y="434048"/>
                  </a:lnTo>
                  <a:lnTo>
                    <a:pt x="672030" y="476363"/>
                  </a:lnTo>
                  <a:lnTo>
                    <a:pt x="651764" y="515958"/>
                  </a:lnTo>
                  <a:lnTo>
                    <a:pt x="626639" y="552426"/>
                  </a:lnTo>
                  <a:lnTo>
                    <a:pt x="597074" y="585358"/>
                  </a:lnTo>
                  <a:lnTo>
                    <a:pt x="563485" y="614345"/>
                  </a:lnTo>
                  <a:lnTo>
                    <a:pt x="526288" y="638979"/>
                  </a:lnTo>
                  <a:lnTo>
                    <a:pt x="485900" y="658850"/>
                  </a:lnTo>
                  <a:lnTo>
                    <a:pt x="442737" y="673549"/>
                  </a:lnTo>
                  <a:lnTo>
                    <a:pt x="397218" y="682669"/>
                  </a:lnTo>
                  <a:lnTo>
                    <a:pt x="349758" y="685799"/>
                  </a:lnTo>
                  <a:lnTo>
                    <a:pt x="302297" y="682669"/>
                  </a:lnTo>
                  <a:lnTo>
                    <a:pt x="256778" y="673549"/>
                  </a:lnTo>
                  <a:lnTo>
                    <a:pt x="213615" y="658850"/>
                  </a:lnTo>
                  <a:lnTo>
                    <a:pt x="173228" y="638979"/>
                  </a:lnTo>
                  <a:lnTo>
                    <a:pt x="136030" y="614345"/>
                  </a:lnTo>
                  <a:lnTo>
                    <a:pt x="102441" y="585358"/>
                  </a:lnTo>
                  <a:lnTo>
                    <a:pt x="72876" y="552426"/>
                  </a:lnTo>
                  <a:lnTo>
                    <a:pt x="47752" y="515958"/>
                  </a:lnTo>
                  <a:lnTo>
                    <a:pt x="27485" y="476363"/>
                  </a:lnTo>
                  <a:lnTo>
                    <a:pt x="12493" y="434048"/>
                  </a:lnTo>
                  <a:lnTo>
                    <a:pt x="3192" y="389424"/>
                  </a:lnTo>
                  <a:lnTo>
                    <a:pt x="0" y="342900"/>
                  </a:lnTo>
                  <a:close/>
                </a:path>
              </a:pathLst>
            </a:custGeom>
            <a:ln w="12700">
              <a:solidFill>
                <a:srgbClr val="001F5F"/>
              </a:solidFill>
            </a:ln>
          </p:spPr>
          <p:txBody>
            <a:bodyPr wrap="square" lIns="0" tIns="0" rIns="0" bIns="0" rtlCol="0"/>
            <a:lstStyle/>
            <a:p>
              <a:endParaRPr>
                <a:solidFill>
                  <a:schemeClr val="tx1"/>
                </a:solidFill>
              </a:endParaRPr>
            </a:p>
          </p:txBody>
        </p:sp>
        <p:pic>
          <p:nvPicPr>
            <p:cNvPr id="16" name="object 12">
              <a:extLst>
                <a:ext uri="{FF2B5EF4-FFF2-40B4-BE49-F238E27FC236}">
                  <a16:creationId xmlns:a16="http://schemas.microsoft.com/office/drawing/2014/main" xmlns="" id="{452842B4-D502-CE0A-4ED5-7C8C912D1A6B}"/>
                </a:ext>
              </a:extLst>
            </p:cNvPr>
            <p:cNvPicPr/>
            <p:nvPr/>
          </p:nvPicPr>
          <p:blipFill>
            <a:blip r:embed="rId6" cstate="print"/>
            <a:stretch>
              <a:fillRect/>
            </a:stretch>
          </p:blipFill>
          <p:spPr>
            <a:xfrm>
              <a:off x="1357884" y="3285743"/>
              <a:ext cx="489203" cy="489203"/>
            </a:xfrm>
            <a:prstGeom prst="rect">
              <a:avLst/>
            </a:prstGeom>
          </p:spPr>
        </p:pic>
      </p:grpSp>
      <p:grpSp>
        <p:nvGrpSpPr>
          <p:cNvPr id="17" name="object 13">
            <a:extLst>
              <a:ext uri="{FF2B5EF4-FFF2-40B4-BE49-F238E27FC236}">
                <a16:creationId xmlns:a16="http://schemas.microsoft.com/office/drawing/2014/main" xmlns="" id="{D4CED41A-BBA3-8E10-4D76-E611EB571A0D}"/>
              </a:ext>
            </a:extLst>
          </p:cNvPr>
          <p:cNvGrpSpPr/>
          <p:nvPr/>
        </p:nvGrpSpPr>
        <p:grpSpPr>
          <a:xfrm>
            <a:off x="1280176" y="4216063"/>
            <a:ext cx="479376" cy="469122"/>
            <a:chOff x="1246377" y="4062729"/>
            <a:chExt cx="712470" cy="697230"/>
          </a:xfrm>
        </p:grpSpPr>
        <p:sp>
          <p:nvSpPr>
            <p:cNvPr id="18" name="object 14">
              <a:extLst>
                <a:ext uri="{FF2B5EF4-FFF2-40B4-BE49-F238E27FC236}">
                  <a16:creationId xmlns:a16="http://schemas.microsoft.com/office/drawing/2014/main" xmlns="" id="{141F51F5-C434-720E-E0D1-A6EE4F2DABA4}"/>
                </a:ext>
              </a:extLst>
            </p:cNvPr>
            <p:cNvSpPr/>
            <p:nvPr/>
          </p:nvSpPr>
          <p:spPr>
            <a:xfrm>
              <a:off x="1252727" y="4069079"/>
              <a:ext cx="699770" cy="684530"/>
            </a:xfrm>
            <a:custGeom>
              <a:avLst/>
              <a:gdLst/>
              <a:ahLst/>
              <a:cxnLst/>
              <a:rect l="l" t="t" r="r" b="b"/>
              <a:pathLst>
                <a:path w="699769" h="684529">
                  <a:moveTo>
                    <a:pt x="349758" y="0"/>
                  </a:moveTo>
                  <a:lnTo>
                    <a:pt x="302297" y="3122"/>
                  </a:lnTo>
                  <a:lnTo>
                    <a:pt x="256778" y="12220"/>
                  </a:lnTo>
                  <a:lnTo>
                    <a:pt x="213615" y="26884"/>
                  </a:lnTo>
                  <a:lnTo>
                    <a:pt x="173228" y="46707"/>
                  </a:lnTo>
                  <a:lnTo>
                    <a:pt x="136030" y="71283"/>
                  </a:lnTo>
                  <a:lnTo>
                    <a:pt x="102441" y="100203"/>
                  </a:lnTo>
                  <a:lnTo>
                    <a:pt x="72876" y="133059"/>
                  </a:lnTo>
                  <a:lnTo>
                    <a:pt x="47752" y="169446"/>
                  </a:lnTo>
                  <a:lnTo>
                    <a:pt x="27485" y="208954"/>
                  </a:lnTo>
                  <a:lnTo>
                    <a:pt x="12493" y="251177"/>
                  </a:lnTo>
                  <a:lnTo>
                    <a:pt x="3192" y="295708"/>
                  </a:lnTo>
                  <a:lnTo>
                    <a:pt x="0" y="342138"/>
                  </a:lnTo>
                  <a:lnTo>
                    <a:pt x="3192" y="388567"/>
                  </a:lnTo>
                  <a:lnTo>
                    <a:pt x="12493" y="433098"/>
                  </a:lnTo>
                  <a:lnTo>
                    <a:pt x="27485" y="475321"/>
                  </a:lnTo>
                  <a:lnTo>
                    <a:pt x="47752" y="514829"/>
                  </a:lnTo>
                  <a:lnTo>
                    <a:pt x="72876" y="551216"/>
                  </a:lnTo>
                  <a:lnTo>
                    <a:pt x="102441" y="584072"/>
                  </a:lnTo>
                  <a:lnTo>
                    <a:pt x="136030" y="612992"/>
                  </a:lnTo>
                  <a:lnTo>
                    <a:pt x="173228" y="637568"/>
                  </a:lnTo>
                  <a:lnTo>
                    <a:pt x="213615" y="657391"/>
                  </a:lnTo>
                  <a:lnTo>
                    <a:pt x="256778" y="672055"/>
                  </a:lnTo>
                  <a:lnTo>
                    <a:pt x="302297" y="681153"/>
                  </a:lnTo>
                  <a:lnTo>
                    <a:pt x="349758" y="684276"/>
                  </a:lnTo>
                  <a:lnTo>
                    <a:pt x="397218" y="681153"/>
                  </a:lnTo>
                  <a:lnTo>
                    <a:pt x="442737" y="672055"/>
                  </a:lnTo>
                  <a:lnTo>
                    <a:pt x="485900" y="657391"/>
                  </a:lnTo>
                  <a:lnTo>
                    <a:pt x="526287" y="637568"/>
                  </a:lnTo>
                  <a:lnTo>
                    <a:pt x="563485" y="612992"/>
                  </a:lnTo>
                  <a:lnTo>
                    <a:pt x="597074" y="584073"/>
                  </a:lnTo>
                  <a:lnTo>
                    <a:pt x="626639" y="551216"/>
                  </a:lnTo>
                  <a:lnTo>
                    <a:pt x="651764" y="514829"/>
                  </a:lnTo>
                  <a:lnTo>
                    <a:pt x="672030" y="475321"/>
                  </a:lnTo>
                  <a:lnTo>
                    <a:pt x="687022" y="433098"/>
                  </a:lnTo>
                  <a:lnTo>
                    <a:pt x="696323" y="388567"/>
                  </a:lnTo>
                  <a:lnTo>
                    <a:pt x="699516" y="342138"/>
                  </a:lnTo>
                  <a:lnTo>
                    <a:pt x="696323" y="295708"/>
                  </a:lnTo>
                  <a:lnTo>
                    <a:pt x="687022" y="251177"/>
                  </a:lnTo>
                  <a:lnTo>
                    <a:pt x="672030" y="208954"/>
                  </a:lnTo>
                  <a:lnTo>
                    <a:pt x="651764" y="169446"/>
                  </a:lnTo>
                  <a:lnTo>
                    <a:pt x="626639" y="133059"/>
                  </a:lnTo>
                  <a:lnTo>
                    <a:pt x="597074" y="100203"/>
                  </a:lnTo>
                  <a:lnTo>
                    <a:pt x="563485" y="71283"/>
                  </a:lnTo>
                  <a:lnTo>
                    <a:pt x="526288" y="46707"/>
                  </a:lnTo>
                  <a:lnTo>
                    <a:pt x="485900" y="26884"/>
                  </a:lnTo>
                  <a:lnTo>
                    <a:pt x="442737" y="12220"/>
                  </a:lnTo>
                  <a:lnTo>
                    <a:pt x="397218" y="3122"/>
                  </a:lnTo>
                  <a:lnTo>
                    <a:pt x="349758" y="0"/>
                  </a:lnTo>
                  <a:close/>
                </a:path>
              </a:pathLst>
            </a:custGeom>
            <a:solidFill>
              <a:srgbClr val="FFFFFF"/>
            </a:solidFill>
          </p:spPr>
          <p:txBody>
            <a:bodyPr wrap="square" lIns="0" tIns="0" rIns="0" bIns="0" rtlCol="0"/>
            <a:lstStyle/>
            <a:p>
              <a:endParaRPr>
                <a:solidFill>
                  <a:schemeClr val="tx1"/>
                </a:solidFill>
              </a:endParaRPr>
            </a:p>
          </p:txBody>
        </p:sp>
        <p:sp>
          <p:nvSpPr>
            <p:cNvPr id="19" name="object 15">
              <a:extLst>
                <a:ext uri="{FF2B5EF4-FFF2-40B4-BE49-F238E27FC236}">
                  <a16:creationId xmlns:a16="http://schemas.microsoft.com/office/drawing/2014/main" xmlns="" id="{5B97A932-698D-8FC3-9B77-359B315282F7}"/>
                </a:ext>
              </a:extLst>
            </p:cNvPr>
            <p:cNvSpPr/>
            <p:nvPr/>
          </p:nvSpPr>
          <p:spPr>
            <a:xfrm>
              <a:off x="1252727" y="4069079"/>
              <a:ext cx="699770" cy="684530"/>
            </a:xfrm>
            <a:custGeom>
              <a:avLst/>
              <a:gdLst/>
              <a:ahLst/>
              <a:cxnLst/>
              <a:rect l="l" t="t" r="r" b="b"/>
              <a:pathLst>
                <a:path w="699769" h="684529">
                  <a:moveTo>
                    <a:pt x="0" y="342138"/>
                  </a:moveTo>
                  <a:lnTo>
                    <a:pt x="3192" y="295708"/>
                  </a:lnTo>
                  <a:lnTo>
                    <a:pt x="12493" y="251177"/>
                  </a:lnTo>
                  <a:lnTo>
                    <a:pt x="27485" y="208954"/>
                  </a:lnTo>
                  <a:lnTo>
                    <a:pt x="47752" y="169446"/>
                  </a:lnTo>
                  <a:lnTo>
                    <a:pt x="72876" y="133059"/>
                  </a:lnTo>
                  <a:lnTo>
                    <a:pt x="102441" y="100203"/>
                  </a:lnTo>
                  <a:lnTo>
                    <a:pt x="136030" y="71283"/>
                  </a:lnTo>
                  <a:lnTo>
                    <a:pt x="173228" y="46707"/>
                  </a:lnTo>
                  <a:lnTo>
                    <a:pt x="213615" y="26884"/>
                  </a:lnTo>
                  <a:lnTo>
                    <a:pt x="256778" y="12220"/>
                  </a:lnTo>
                  <a:lnTo>
                    <a:pt x="302297" y="3122"/>
                  </a:lnTo>
                  <a:lnTo>
                    <a:pt x="349758" y="0"/>
                  </a:lnTo>
                  <a:lnTo>
                    <a:pt x="397218" y="3122"/>
                  </a:lnTo>
                  <a:lnTo>
                    <a:pt x="442737" y="12220"/>
                  </a:lnTo>
                  <a:lnTo>
                    <a:pt x="485900" y="26884"/>
                  </a:lnTo>
                  <a:lnTo>
                    <a:pt x="526288" y="46707"/>
                  </a:lnTo>
                  <a:lnTo>
                    <a:pt x="563485" y="71283"/>
                  </a:lnTo>
                  <a:lnTo>
                    <a:pt x="597074" y="100203"/>
                  </a:lnTo>
                  <a:lnTo>
                    <a:pt x="626639" y="133059"/>
                  </a:lnTo>
                  <a:lnTo>
                    <a:pt x="651764" y="169446"/>
                  </a:lnTo>
                  <a:lnTo>
                    <a:pt x="672030" y="208954"/>
                  </a:lnTo>
                  <a:lnTo>
                    <a:pt x="687022" y="251177"/>
                  </a:lnTo>
                  <a:lnTo>
                    <a:pt x="696323" y="295708"/>
                  </a:lnTo>
                  <a:lnTo>
                    <a:pt x="699516" y="342138"/>
                  </a:lnTo>
                  <a:lnTo>
                    <a:pt x="696323" y="388567"/>
                  </a:lnTo>
                  <a:lnTo>
                    <a:pt x="687022" y="433098"/>
                  </a:lnTo>
                  <a:lnTo>
                    <a:pt x="672030" y="475321"/>
                  </a:lnTo>
                  <a:lnTo>
                    <a:pt x="651764" y="514829"/>
                  </a:lnTo>
                  <a:lnTo>
                    <a:pt x="626639" y="551216"/>
                  </a:lnTo>
                  <a:lnTo>
                    <a:pt x="597074" y="584073"/>
                  </a:lnTo>
                  <a:lnTo>
                    <a:pt x="563485" y="612992"/>
                  </a:lnTo>
                  <a:lnTo>
                    <a:pt x="526287" y="637568"/>
                  </a:lnTo>
                  <a:lnTo>
                    <a:pt x="485900" y="657391"/>
                  </a:lnTo>
                  <a:lnTo>
                    <a:pt x="442737" y="672055"/>
                  </a:lnTo>
                  <a:lnTo>
                    <a:pt x="397218" y="681153"/>
                  </a:lnTo>
                  <a:lnTo>
                    <a:pt x="349758" y="684276"/>
                  </a:lnTo>
                  <a:lnTo>
                    <a:pt x="302297" y="681153"/>
                  </a:lnTo>
                  <a:lnTo>
                    <a:pt x="256778" y="672055"/>
                  </a:lnTo>
                  <a:lnTo>
                    <a:pt x="213615" y="657391"/>
                  </a:lnTo>
                  <a:lnTo>
                    <a:pt x="173228" y="637568"/>
                  </a:lnTo>
                  <a:lnTo>
                    <a:pt x="136030" y="612992"/>
                  </a:lnTo>
                  <a:lnTo>
                    <a:pt x="102441" y="584072"/>
                  </a:lnTo>
                  <a:lnTo>
                    <a:pt x="72876" y="551216"/>
                  </a:lnTo>
                  <a:lnTo>
                    <a:pt x="47752" y="514829"/>
                  </a:lnTo>
                  <a:lnTo>
                    <a:pt x="27485" y="475321"/>
                  </a:lnTo>
                  <a:lnTo>
                    <a:pt x="12493" y="433098"/>
                  </a:lnTo>
                  <a:lnTo>
                    <a:pt x="3192" y="388567"/>
                  </a:lnTo>
                  <a:lnTo>
                    <a:pt x="0" y="342138"/>
                  </a:lnTo>
                  <a:close/>
                </a:path>
              </a:pathLst>
            </a:custGeom>
            <a:ln w="12700">
              <a:solidFill>
                <a:srgbClr val="001F5F"/>
              </a:solidFill>
            </a:ln>
          </p:spPr>
          <p:txBody>
            <a:bodyPr wrap="square" lIns="0" tIns="0" rIns="0" bIns="0" rtlCol="0"/>
            <a:lstStyle/>
            <a:p>
              <a:endParaRPr>
                <a:solidFill>
                  <a:schemeClr val="tx1"/>
                </a:solidFill>
              </a:endParaRPr>
            </a:p>
          </p:txBody>
        </p:sp>
        <p:pic>
          <p:nvPicPr>
            <p:cNvPr id="20" name="object 16">
              <a:extLst>
                <a:ext uri="{FF2B5EF4-FFF2-40B4-BE49-F238E27FC236}">
                  <a16:creationId xmlns:a16="http://schemas.microsoft.com/office/drawing/2014/main" xmlns="" id="{46358782-7433-E9A5-DF40-759F59AE3173}"/>
                </a:ext>
              </a:extLst>
            </p:cNvPr>
            <p:cNvPicPr/>
            <p:nvPr/>
          </p:nvPicPr>
          <p:blipFill>
            <a:blip r:embed="rId7" cstate="print"/>
            <a:stretch>
              <a:fillRect/>
            </a:stretch>
          </p:blipFill>
          <p:spPr>
            <a:xfrm>
              <a:off x="1313687" y="4102607"/>
              <a:ext cx="597407" cy="597407"/>
            </a:xfrm>
            <a:prstGeom prst="rect">
              <a:avLst/>
            </a:prstGeom>
          </p:spPr>
        </p:pic>
      </p:grpSp>
      <p:grpSp>
        <p:nvGrpSpPr>
          <p:cNvPr id="21" name="object 17">
            <a:extLst>
              <a:ext uri="{FF2B5EF4-FFF2-40B4-BE49-F238E27FC236}">
                <a16:creationId xmlns:a16="http://schemas.microsoft.com/office/drawing/2014/main" xmlns="" id="{D5B3F18F-572D-EF31-A4E9-690E5EDD227A}"/>
              </a:ext>
            </a:extLst>
          </p:cNvPr>
          <p:cNvGrpSpPr/>
          <p:nvPr/>
        </p:nvGrpSpPr>
        <p:grpSpPr>
          <a:xfrm>
            <a:off x="1269899" y="2731251"/>
            <a:ext cx="499930" cy="490127"/>
            <a:chOff x="1246377" y="4945126"/>
            <a:chExt cx="712470" cy="698500"/>
          </a:xfrm>
        </p:grpSpPr>
        <p:sp>
          <p:nvSpPr>
            <p:cNvPr id="22" name="object 18">
              <a:extLst>
                <a:ext uri="{FF2B5EF4-FFF2-40B4-BE49-F238E27FC236}">
                  <a16:creationId xmlns:a16="http://schemas.microsoft.com/office/drawing/2014/main" xmlns="" id="{C8AF850C-92C8-0D56-7D0B-E868C82FC8E5}"/>
                </a:ext>
              </a:extLst>
            </p:cNvPr>
            <p:cNvSpPr/>
            <p:nvPr/>
          </p:nvSpPr>
          <p:spPr>
            <a:xfrm>
              <a:off x="1252727" y="4951476"/>
              <a:ext cx="699770" cy="685800"/>
            </a:xfrm>
            <a:custGeom>
              <a:avLst/>
              <a:gdLst/>
              <a:ahLst/>
              <a:cxnLst/>
              <a:rect l="l" t="t" r="r" b="b"/>
              <a:pathLst>
                <a:path w="699769" h="685800">
                  <a:moveTo>
                    <a:pt x="349758" y="0"/>
                  </a:moveTo>
                  <a:lnTo>
                    <a:pt x="302297" y="3130"/>
                  </a:lnTo>
                  <a:lnTo>
                    <a:pt x="256778" y="12250"/>
                  </a:lnTo>
                  <a:lnTo>
                    <a:pt x="213615" y="26949"/>
                  </a:lnTo>
                  <a:lnTo>
                    <a:pt x="173228" y="46820"/>
                  </a:lnTo>
                  <a:lnTo>
                    <a:pt x="136030" y="71454"/>
                  </a:lnTo>
                  <a:lnTo>
                    <a:pt x="102441" y="100441"/>
                  </a:lnTo>
                  <a:lnTo>
                    <a:pt x="72876" y="133373"/>
                  </a:lnTo>
                  <a:lnTo>
                    <a:pt x="47752" y="169841"/>
                  </a:lnTo>
                  <a:lnTo>
                    <a:pt x="27485" y="209436"/>
                  </a:lnTo>
                  <a:lnTo>
                    <a:pt x="12493" y="251751"/>
                  </a:lnTo>
                  <a:lnTo>
                    <a:pt x="3192" y="296375"/>
                  </a:lnTo>
                  <a:lnTo>
                    <a:pt x="0" y="342900"/>
                  </a:lnTo>
                  <a:lnTo>
                    <a:pt x="3192" y="389424"/>
                  </a:lnTo>
                  <a:lnTo>
                    <a:pt x="12493" y="434048"/>
                  </a:lnTo>
                  <a:lnTo>
                    <a:pt x="27485" y="476363"/>
                  </a:lnTo>
                  <a:lnTo>
                    <a:pt x="47752" y="515958"/>
                  </a:lnTo>
                  <a:lnTo>
                    <a:pt x="72876" y="552426"/>
                  </a:lnTo>
                  <a:lnTo>
                    <a:pt x="102441" y="585358"/>
                  </a:lnTo>
                  <a:lnTo>
                    <a:pt x="136030" y="614345"/>
                  </a:lnTo>
                  <a:lnTo>
                    <a:pt x="173228" y="638979"/>
                  </a:lnTo>
                  <a:lnTo>
                    <a:pt x="213615" y="658850"/>
                  </a:lnTo>
                  <a:lnTo>
                    <a:pt x="256778" y="673549"/>
                  </a:lnTo>
                  <a:lnTo>
                    <a:pt x="302297" y="682669"/>
                  </a:lnTo>
                  <a:lnTo>
                    <a:pt x="349758" y="685800"/>
                  </a:lnTo>
                  <a:lnTo>
                    <a:pt x="397218" y="682669"/>
                  </a:lnTo>
                  <a:lnTo>
                    <a:pt x="442737" y="673549"/>
                  </a:lnTo>
                  <a:lnTo>
                    <a:pt x="485900" y="658850"/>
                  </a:lnTo>
                  <a:lnTo>
                    <a:pt x="526287" y="638979"/>
                  </a:lnTo>
                  <a:lnTo>
                    <a:pt x="563485" y="614345"/>
                  </a:lnTo>
                  <a:lnTo>
                    <a:pt x="597074" y="585358"/>
                  </a:lnTo>
                  <a:lnTo>
                    <a:pt x="626639" y="552426"/>
                  </a:lnTo>
                  <a:lnTo>
                    <a:pt x="651764" y="515958"/>
                  </a:lnTo>
                  <a:lnTo>
                    <a:pt x="672030" y="476363"/>
                  </a:lnTo>
                  <a:lnTo>
                    <a:pt x="687022" y="434048"/>
                  </a:lnTo>
                  <a:lnTo>
                    <a:pt x="696323" y="389424"/>
                  </a:lnTo>
                  <a:lnTo>
                    <a:pt x="699516" y="342900"/>
                  </a:lnTo>
                  <a:lnTo>
                    <a:pt x="696323" y="296375"/>
                  </a:lnTo>
                  <a:lnTo>
                    <a:pt x="687022" y="251751"/>
                  </a:lnTo>
                  <a:lnTo>
                    <a:pt x="672030" y="209436"/>
                  </a:lnTo>
                  <a:lnTo>
                    <a:pt x="651764" y="169841"/>
                  </a:lnTo>
                  <a:lnTo>
                    <a:pt x="626639" y="133373"/>
                  </a:lnTo>
                  <a:lnTo>
                    <a:pt x="597074" y="100441"/>
                  </a:lnTo>
                  <a:lnTo>
                    <a:pt x="563485" y="71454"/>
                  </a:lnTo>
                  <a:lnTo>
                    <a:pt x="526288" y="46820"/>
                  </a:lnTo>
                  <a:lnTo>
                    <a:pt x="485900" y="26949"/>
                  </a:lnTo>
                  <a:lnTo>
                    <a:pt x="442737" y="12250"/>
                  </a:lnTo>
                  <a:lnTo>
                    <a:pt x="397218" y="3130"/>
                  </a:lnTo>
                  <a:lnTo>
                    <a:pt x="349758" y="0"/>
                  </a:lnTo>
                  <a:close/>
                </a:path>
              </a:pathLst>
            </a:custGeom>
            <a:solidFill>
              <a:srgbClr val="FFFFFF"/>
            </a:solidFill>
          </p:spPr>
          <p:txBody>
            <a:bodyPr wrap="square" lIns="0" tIns="0" rIns="0" bIns="0" rtlCol="0"/>
            <a:lstStyle/>
            <a:p>
              <a:endParaRPr>
                <a:solidFill>
                  <a:schemeClr val="tx1"/>
                </a:solidFill>
              </a:endParaRPr>
            </a:p>
          </p:txBody>
        </p:sp>
        <p:sp>
          <p:nvSpPr>
            <p:cNvPr id="23" name="object 19">
              <a:extLst>
                <a:ext uri="{FF2B5EF4-FFF2-40B4-BE49-F238E27FC236}">
                  <a16:creationId xmlns:a16="http://schemas.microsoft.com/office/drawing/2014/main" xmlns="" id="{94765884-0782-4422-69FA-3F79584DF7C7}"/>
                </a:ext>
              </a:extLst>
            </p:cNvPr>
            <p:cNvSpPr/>
            <p:nvPr/>
          </p:nvSpPr>
          <p:spPr>
            <a:xfrm>
              <a:off x="1252727" y="4951476"/>
              <a:ext cx="699770" cy="685800"/>
            </a:xfrm>
            <a:custGeom>
              <a:avLst/>
              <a:gdLst/>
              <a:ahLst/>
              <a:cxnLst/>
              <a:rect l="l" t="t" r="r" b="b"/>
              <a:pathLst>
                <a:path w="699769" h="685800">
                  <a:moveTo>
                    <a:pt x="0" y="342900"/>
                  </a:moveTo>
                  <a:lnTo>
                    <a:pt x="3192" y="296375"/>
                  </a:lnTo>
                  <a:lnTo>
                    <a:pt x="12493" y="251751"/>
                  </a:lnTo>
                  <a:lnTo>
                    <a:pt x="27485" y="209436"/>
                  </a:lnTo>
                  <a:lnTo>
                    <a:pt x="47752" y="169841"/>
                  </a:lnTo>
                  <a:lnTo>
                    <a:pt x="72876" y="133373"/>
                  </a:lnTo>
                  <a:lnTo>
                    <a:pt x="102441" y="100441"/>
                  </a:lnTo>
                  <a:lnTo>
                    <a:pt x="136030" y="71454"/>
                  </a:lnTo>
                  <a:lnTo>
                    <a:pt x="173228" y="46820"/>
                  </a:lnTo>
                  <a:lnTo>
                    <a:pt x="213615" y="26949"/>
                  </a:lnTo>
                  <a:lnTo>
                    <a:pt x="256778" y="12250"/>
                  </a:lnTo>
                  <a:lnTo>
                    <a:pt x="302297" y="3130"/>
                  </a:lnTo>
                  <a:lnTo>
                    <a:pt x="349758" y="0"/>
                  </a:lnTo>
                  <a:lnTo>
                    <a:pt x="397218" y="3130"/>
                  </a:lnTo>
                  <a:lnTo>
                    <a:pt x="442737" y="12250"/>
                  </a:lnTo>
                  <a:lnTo>
                    <a:pt x="485900" y="26949"/>
                  </a:lnTo>
                  <a:lnTo>
                    <a:pt x="526288" y="46820"/>
                  </a:lnTo>
                  <a:lnTo>
                    <a:pt x="563485" y="71454"/>
                  </a:lnTo>
                  <a:lnTo>
                    <a:pt x="597074" y="100441"/>
                  </a:lnTo>
                  <a:lnTo>
                    <a:pt x="626639" y="133373"/>
                  </a:lnTo>
                  <a:lnTo>
                    <a:pt x="651764" y="169841"/>
                  </a:lnTo>
                  <a:lnTo>
                    <a:pt x="672030" y="209436"/>
                  </a:lnTo>
                  <a:lnTo>
                    <a:pt x="687022" y="251751"/>
                  </a:lnTo>
                  <a:lnTo>
                    <a:pt x="696323" y="296375"/>
                  </a:lnTo>
                  <a:lnTo>
                    <a:pt x="699516" y="342900"/>
                  </a:lnTo>
                  <a:lnTo>
                    <a:pt x="696323" y="389424"/>
                  </a:lnTo>
                  <a:lnTo>
                    <a:pt x="687022" y="434048"/>
                  </a:lnTo>
                  <a:lnTo>
                    <a:pt x="672030" y="476363"/>
                  </a:lnTo>
                  <a:lnTo>
                    <a:pt x="651764" y="515958"/>
                  </a:lnTo>
                  <a:lnTo>
                    <a:pt x="626639" y="552426"/>
                  </a:lnTo>
                  <a:lnTo>
                    <a:pt x="597074" y="585358"/>
                  </a:lnTo>
                  <a:lnTo>
                    <a:pt x="563485" y="614345"/>
                  </a:lnTo>
                  <a:lnTo>
                    <a:pt x="526287" y="638979"/>
                  </a:lnTo>
                  <a:lnTo>
                    <a:pt x="485900" y="658850"/>
                  </a:lnTo>
                  <a:lnTo>
                    <a:pt x="442737" y="673549"/>
                  </a:lnTo>
                  <a:lnTo>
                    <a:pt x="397218" y="682669"/>
                  </a:lnTo>
                  <a:lnTo>
                    <a:pt x="349758" y="685800"/>
                  </a:lnTo>
                  <a:lnTo>
                    <a:pt x="302297" y="682669"/>
                  </a:lnTo>
                  <a:lnTo>
                    <a:pt x="256778" y="673549"/>
                  </a:lnTo>
                  <a:lnTo>
                    <a:pt x="213615" y="658850"/>
                  </a:lnTo>
                  <a:lnTo>
                    <a:pt x="173228" y="638979"/>
                  </a:lnTo>
                  <a:lnTo>
                    <a:pt x="136030" y="614345"/>
                  </a:lnTo>
                  <a:lnTo>
                    <a:pt x="102441" y="585358"/>
                  </a:lnTo>
                  <a:lnTo>
                    <a:pt x="72876" y="552426"/>
                  </a:lnTo>
                  <a:lnTo>
                    <a:pt x="47752" y="515958"/>
                  </a:lnTo>
                  <a:lnTo>
                    <a:pt x="27485" y="476363"/>
                  </a:lnTo>
                  <a:lnTo>
                    <a:pt x="12493" y="434048"/>
                  </a:lnTo>
                  <a:lnTo>
                    <a:pt x="3192" y="389424"/>
                  </a:lnTo>
                  <a:lnTo>
                    <a:pt x="0" y="342900"/>
                  </a:lnTo>
                  <a:close/>
                </a:path>
              </a:pathLst>
            </a:custGeom>
            <a:ln w="12700">
              <a:solidFill>
                <a:srgbClr val="001F5F"/>
              </a:solidFill>
            </a:ln>
          </p:spPr>
          <p:txBody>
            <a:bodyPr wrap="square" lIns="0" tIns="0" rIns="0" bIns="0" rtlCol="0"/>
            <a:lstStyle/>
            <a:p>
              <a:endParaRPr>
                <a:solidFill>
                  <a:schemeClr val="tx1"/>
                </a:solidFill>
              </a:endParaRPr>
            </a:p>
          </p:txBody>
        </p:sp>
        <p:pic>
          <p:nvPicPr>
            <p:cNvPr id="24" name="object 20">
              <a:extLst>
                <a:ext uri="{FF2B5EF4-FFF2-40B4-BE49-F238E27FC236}">
                  <a16:creationId xmlns:a16="http://schemas.microsoft.com/office/drawing/2014/main" xmlns="" id="{69D47708-1592-850B-E3B0-970E84919424}"/>
                </a:ext>
              </a:extLst>
            </p:cNvPr>
            <p:cNvPicPr/>
            <p:nvPr/>
          </p:nvPicPr>
          <p:blipFill>
            <a:blip r:embed="rId8" cstate="print"/>
            <a:stretch>
              <a:fillRect/>
            </a:stretch>
          </p:blipFill>
          <p:spPr>
            <a:xfrm>
              <a:off x="1345691" y="5081016"/>
              <a:ext cx="501396" cy="501395"/>
            </a:xfrm>
            <a:prstGeom prst="rect">
              <a:avLst/>
            </a:prstGeom>
          </p:spPr>
        </p:pic>
      </p:grpSp>
      <p:grpSp>
        <p:nvGrpSpPr>
          <p:cNvPr id="25" name="object 21">
            <a:extLst>
              <a:ext uri="{FF2B5EF4-FFF2-40B4-BE49-F238E27FC236}">
                <a16:creationId xmlns:a16="http://schemas.microsoft.com/office/drawing/2014/main" xmlns="" id="{3211123D-D494-00DA-9790-A6D76859022A}"/>
              </a:ext>
            </a:extLst>
          </p:cNvPr>
          <p:cNvGrpSpPr/>
          <p:nvPr/>
        </p:nvGrpSpPr>
        <p:grpSpPr>
          <a:xfrm>
            <a:off x="1281397" y="3457447"/>
            <a:ext cx="483977" cy="475335"/>
            <a:chOff x="1257046" y="5839714"/>
            <a:chExt cx="711200" cy="698500"/>
          </a:xfrm>
        </p:grpSpPr>
        <p:sp>
          <p:nvSpPr>
            <p:cNvPr id="26" name="object 22">
              <a:extLst>
                <a:ext uri="{FF2B5EF4-FFF2-40B4-BE49-F238E27FC236}">
                  <a16:creationId xmlns:a16="http://schemas.microsoft.com/office/drawing/2014/main" xmlns="" id="{6A43A85A-86C8-B4A5-3FE5-CE9C3A43E706}"/>
                </a:ext>
              </a:extLst>
            </p:cNvPr>
            <p:cNvSpPr/>
            <p:nvPr/>
          </p:nvSpPr>
          <p:spPr>
            <a:xfrm>
              <a:off x="1263396" y="5846064"/>
              <a:ext cx="698500" cy="685800"/>
            </a:xfrm>
            <a:custGeom>
              <a:avLst/>
              <a:gdLst/>
              <a:ahLst/>
              <a:cxnLst/>
              <a:rect l="l" t="t" r="r" b="b"/>
              <a:pathLst>
                <a:path w="698500" h="685800">
                  <a:moveTo>
                    <a:pt x="348995" y="0"/>
                  </a:moveTo>
                  <a:lnTo>
                    <a:pt x="301630" y="3130"/>
                  </a:lnTo>
                  <a:lnTo>
                    <a:pt x="256204" y="12248"/>
                  </a:lnTo>
                  <a:lnTo>
                    <a:pt x="213133" y="26946"/>
                  </a:lnTo>
                  <a:lnTo>
                    <a:pt x="172832" y="46815"/>
                  </a:lnTo>
                  <a:lnTo>
                    <a:pt x="135717" y="71446"/>
                  </a:lnTo>
                  <a:lnTo>
                    <a:pt x="102203" y="100431"/>
                  </a:lnTo>
                  <a:lnTo>
                    <a:pt x="72705" y="133362"/>
                  </a:lnTo>
                  <a:lnTo>
                    <a:pt x="47639" y="169830"/>
                  </a:lnTo>
                  <a:lnTo>
                    <a:pt x="27420" y="209426"/>
                  </a:lnTo>
                  <a:lnTo>
                    <a:pt x="12463" y="251742"/>
                  </a:lnTo>
                  <a:lnTo>
                    <a:pt x="3185" y="296369"/>
                  </a:lnTo>
                  <a:lnTo>
                    <a:pt x="0" y="342900"/>
                  </a:lnTo>
                  <a:lnTo>
                    <a:pt x="3185" y="389430"/>
                  </a:lnTo>
                  <a:lnTo>
                    <a:pt x="12463" y="434057"/>
                  </a:lnTo>
                  <a:lnTo>
                    <a:pt x="27420" y="476373"/>
                  </a:lnTo>
                  <a:lnTo>
                    <a:pt x="47639" y="515969"/>
                  </a:lnTo>
                  <a:lnTo>
                    <a:pt x="72705" y="552437"/>
                  </a:lnTo>
                  <a:lnTo>
                    <a:pt x="102203" y="585368"/>
                  </a:lnTo>
                  <a:lnTo>
                    <a:pt x="135717" y="614353"/>
                  </a:lnTo>
                  <a:lnTo>
                    <a:pt x="172832" y="638984"/>
                  </a:lnTo>
                  <a:lnTo>
                    <a:pt x="213133" y="658853"/>
                  </a:lnTo>
                  <a:lnTo>
                    <a:pt x="256204" y="673551"/>
                  </a:lnTo>
                  <a:lnTo>
                    <a:pt x="301630" y="682669"/>
                  </a:lnTo>
                  <a:lnTo>
                    <a:pt x="348995" y="685800"/>
                  </a:lnTo>
                  <a:lnTo>
                    <a:pt x="396361" y="682669"/>
                  </a:lnTo>
                  <a:lnTo>
                    <a:pt x="441787" y="673551"/>
                  </a:lnTo>
                  <a:lnTo>
                    <a:pt x="484858" y="658853"/>
                  </a:lnTo>
                  <a:lnTo>
                    <a:pt x="525159" y="638984"/>
                  </a:lnTo>
                  <a:lnTo>
                    <a:pt x="562274" y="614353"/>
                  </a:lnTo>
                  <a:lnTo>
                    <a:pt x="595788" y="585368"/>
                  </a:lnTo>
                  <a:lnTo>
                    <a:pt x="625286" y="552437"/>
                  </a:lnTo>
                  <a:lnTo>
                    <a:pt x="650352" y="515969"/>
                  </a:lnTo>
                  <a:lnTo>
                    <a:pt x="670571" y="476373"/>
                  </a:lnTo>
                  <a:lnTo>
                    <a:pt x="685528" y="434057"/>
                  </a:lnTo>
                  <a:lnTo>
                    <a:pt x="694806" y="389430"/>
                  </a:lnTo>
                  <a:lnTo>
                    <a:pt x="697991" y="342900"/>
                  </a:lnTo>
                  <a:lnTo>
                    <a:pt x="694806" y="296369"/>
                  </a:lnTo>
                  <a:lnTo>
                    <a:pt x="685528" y="251742"/>
                  </a:lnTo>
                  <a:lnTo>
                    <a:pt x="670571" y="209426"/>
                  </a:lnTo>
                  <a:lnTo>
                    <a:pt x="650352" y="169830"/>
                  </a:lnTo>
                  <a:lnTo>
                    <a:pt x="625286" y="133362"/>
                  </a:lnTo>
                  <a:lnTo>
                    <a:pt x="595788" y="100431"/>
                  </a:lnTo>
                  <a:lnTo>
                    <a:pt x="562274" y="71446"/>
                  </a:lnTo>
                  <a:lnTo>
                    <a:pt x="525159" y="46815"/>
                  </a:lnTo>
                  <a:lnTo>
                    <a:pt x="484858" y="26946"/>
                  </a:lnTo>
                  <a:lnTo>
                    <a:pt x="441787" y="12248"/>
                  </a:lnTo>
                  <a:lnTo>
                    <a:pt x="396361" y="3130"/>
                  </a:lnTo>
                  <a:lnTo>
                    <a:pt x="348995" y="0"/>
                  </a:lnTo>
                  <a:close/>
                </a:path>
              </a:pathLst>
            </a:custGeom>
            <a:solidFill>
              <a:srgbClr val="FFFFFF"/>
            </a:solidFill>
          </p:spPr>
          <p:txBody>
            <a:bodyPr wrap="square" lIns="0" tIns="0" rIns="0" bIns="0" rtlCol="0"/>
            <a:lstStyle/>
            <a:p>
              <a:endParaRPr>
                <a:solidFill>
                  <a:schemeClr val="tx1"/>
                </a:solidFill>
              </a:endParaRPr>
            </a:p>
          </p:txBody>
        </p:sp>
        <p:sp>
          <p:nvSpPr>
            <p:cNvPr id="27" name="object 23">
              <a:extLst>
                <a:ext uri="{FF2B5EF4-FFF2-40B4-BE49-F238E27FC236}">
                  <a16:creationId xmlns:a16="http://schemas.microsoft.com/office/drawing/2014/main" xmlns="" id="{E7ED23AE-B633-70A4-CD82-2376D3F27C46}"/>
                </a:ext>
              </a:extLst>
            </p:cNvPr>
            <p:cNvSpPr/>
            <p:nvPr/>
          </p:nvSpPr>
          <p:spPr>
            <a:xfrm>
              <a:off x="1263396" y="5846064"/>
              <a:ext cx="698500" cy="685800"/>
            </a:xfrm>
            <a:custGeom>
              <a:avLst/>
              <a:gdLst/>
              <a:ahLst/>
              <a:cxnLst/>
              <a:rect l="l" t="t" r="r" b="b"/>
              <a:pathLst>
                <a:path w="698500" h="685800">
                  <a:moveTo>
                    <a:pt x="0" y="342900"/>
                  </a:moveTo>
                  <a:lnTo>
                    <a:pt x="3185" y="296369"/>
                  </a:lnTo>
                  <a:lnTo>
                    <a:pt x="12463" y="251742"/>
                  </a:lnTo>
                  <a:lnTo>
                    <a:pt x="27420" y="209426"/>
                  </a:lnTo>
                  <a:lnTo>
                    <a:pt x="47639" y="169830"/>
                  </a:lnTo>
                  <a:lnTo>
                    <a:pt x="72705" y="133362"/>
                  </a:lnTo>
                  <a:lnTo>
                    <a:pt x="102203" y="100431"/>
                  </a:lnTo>
                  <a:lnTo>
                    <a:pt x="135717" y="71446"/>
                  </a:lnTo>
                  <a:lnTo>
                    <a:pt x="172832" y="46815"/>
                  </a:lnTo>
                  <a:lnTo>
                    <a:pt x="213133" y="26946"/>
                  </a:lnTo>
                  <a:lnTo>
                    <a:pt x="256204" y="12248"/>
                  </a:lnTo>
                  <a:lnTo>
                    <a:pt x="301630" y="3130"/>
                  </a:lnTo>
                  <a:lnTo>
                    <a:pt x="348995" y="0"/>
                  </a:lnTo>
                  <a:lnTo>
                    <a:pt x="396361" y="3130"/>
                  </a:lnTo>
                  <a:lnTo>
                    <a:pt x="441787" y="12248"/>
                  </a:lnTo>
                  <a:lnTo>
                    <a:pt x="484858" y="26946"/>
                  </a:lnTo>
                  <a:lnTo>
                    <a:pt x="525159" y="46815"/>
                  </a:lnTo>
                  <a:lnTo>
                    <a:pt x="562274" y="71446"/>
                  </a:lnTo>
                  <a:lnTo>
                    <a:pt x="595788" y="100431"/>
                  </a:lnTo>
                  <a:lnTo>
                    <a:pt x="625286" y="133362"/>
                  </a:lnTo>
                  <a:lnTo>
                    <a:pt x="650352" y="169830"/>
                  </a:lnTo>
                  <a:lnTo>
                    <a:pt x="670571" y="209426"/>
                  </a:lnTo>
                  <a:lnTo>
                    <a:pt x="685528" y="251742"/>
                  </a:lnTo>
                  <a:lnTo>
                    <a:pt x="694806" y="296369"/>
                  </a:lnTo>
                  <a:lnTo>
                    <a:pt x="697991" y="342900"/>
                  </a:lnTo>
                  <a:lnTo>
                    <a:pt x="694806" y="389430"/>
                  </a:lnTo>
                  <a:lnTo>
                    <a:pt x="685528" y="434057"/>
                  </a:lnTo>
                  <a:lnTo>
                    <a:pt x="670571" y="476373"/>
                  </a:lnTo>
                  <a:lnTo>
                    <a:pt x="650352" y="515969"/>
                  </a:lnTo>
                  <a:lnTo>
                    <a:pt x="625286" y="552437"/>
                  </a:lnTo>
                  <a:lnTo>
                    <a:pt x="595788" y="585368"/>
                  </a:lnTo>
                  <a:lnTo>
                    <a:pt x="562274" y="614353"/>
                  </a:lnTo>
                  <a:lnTo>
                    <a:pt x="525159" y="638984"/>
                  </a:lnTo>
                  <a:lnTo>
                    <a:pt x="484858" y="658853"/>
                  </a:lnTo>
                  <a:lnTo>
                    <a:pt x="441787" y="673551"/>
                  </a:lnTo>
                  <a:lnTo>
                    <a:pt x="396361" y="682669"/>
                  </a:lnTo>
                  <a:lnTo>
                    <a:pt x="348995" y="685800"/>
                  </a:lnTo>
                  <a:lnTo>
                    <a:pt x="301630" y="682669"/>
                  </a:lnTo>
                  <a:lnTo>
                    <a:pt x="256204" y="673551"/>
                  </a:lnTo>
                  <a:lnTo>
                    <a:pt x="213133" y="658853"/>
                  </a:lnTo>
                  <a:lnTo>
                    <a:pt x="172832" y="638984"/>
                  </a:lnTo>
                  <a:lnTo>
                    <a:pt x="135717" y="614353"/>
                  </a:lnTo>
                  <a:lnTo>
                    <a:pt x="102203" y="585368"/>
                  </a:lnTo>
                  <a:lnTo>
                    <a:pt x="72705" y="552437"/>
                  </a:lnTo>
                  <a:lnTo>
                    <a:pt x="47639" y="515969"/>
                  </a:lnTo>
                  <a:lnTo>
                    <a:pt x="27420" y="476373"/>
                  </a:lnTo>
                  <a:lnTo>
                    <a:pt x="12463" y="434057"/>
                  </a:lnTo>
                  <a:lnTo>
                    <a:pt x="3185" y="389430"/>
                  </a:lnTo>
                  <a:lnTo>
                    <a:pt x="0" y="342900"/>
                  </a:lnTo>
                  <a:close/>
                </a:path>
              </a:pathLst>
            </a:custGeom>
            <a:ln w="12700">
              <a:solidFill>
                <a:srgbClr val="001F5F"/>
              </a:solidFill>
            </a:ln>
          </p:spPr>
          <p:txBody>
            <a:bodyPr wrap="square" lIns="0" tIns="0" rIns="0" bIns="0" rtlCol="0"/>
            <a:lstStyle/>
            <a:p>
              <a:endParaRPr>
                <a:solidFill>
                  <a:schemeClr val="tx1"/>
                </a:solidFill>
              </a:endParaRPr>
            </a:p>
          </p:txBody>
        </p:sp>
        <p:pic>
          <p:nvPicPr>
            <p:cNvPr id="28" name="object 24">
              <a:extLst>
                <a:ext uri="{FF2B5EF4-FFF2-40B4-BE49-F238E27FC236}">
                  <a16:creationId xmlns:a16="http://schemas.microsoft.com/office/drawing/2014/main" xmlns="" id="{E4815DB5-E322-2891-475C-DF4246E9D157}"/>
                </a:ext>
              </a:extLst>
            </p:cNvPr>
            <p:cNvPicPr/>
            <p:nvPr/>
          </p:nvPicPr>
          <p:blipFill>
            <a:blip r:embed="rId9" cstate="print"/>
            <a:stretch>
              <a:fillRect/>
            </a:stretch>
          </p:blipFill>
          <p:spPr>
            <a:xfrm>
              <a:off x="1402080" y="5954268"/>
              <a:ext cx="489204" cy="490727"/>
            </a:xfrm>
            <a:prstGeom prst="rect">
              <a:avLst/>
            </a:prstGeom>
          </p:spPr>
        </p:pic>
      </p:grpSp>
      <p:sp>
        <p:nvSpPr>
          <p:cNvPr id="29" name="CuadroTexto 28">
            <a:extLst>
              <a:ext uri="{FF2B5EF4-FFF2-40B4-BE49-F238E27FC236}">
                <a16:creationId xmlns:a16="http://schemas.microsoft.com/office/drawing/2014/main" xmlns="" id="{89F740C2-5C96-80CC-9392-597EAEE5CCAC}"/>
              </a:ext>
            </a:extLst>
          </p:cNvPr>
          <p:cNvSpPr txBox="1"/>
          <p:nvPr/>
        </p:nvSpPr>
        <p:spPr>
          <a:xfrm>
            <a:off x="360582" y="1175334"/>
            <a:ext cx="8243899" cy="692497"/>
          </a:xfrm>
          <a:prstGeom prst="rect">
            <a:avLst/>
          </a:prstGeom>
          <a:noFill/>
        </p:spPr>
        <p:txBody>
          <a:bodyPr wrap="square">
            <a:spAutoFit/>
          </a:bodyPr>
          <a:lstStyle/>
          <a:p>
            <a:pPr marL="1391285" algn="just">
              <a:lnSpc>
                <a:spcPct val="100000"/>
              </a:lnSpc>
            </a:pPr>
            <a:r>
              <a:rPr lang="es-ES" sz="1300" b="1" dirty="0">
                <a:solidFill>
                  <a:schemeClr val="tx1"/>
                </a:solidFill>
                <a:latin typeface="Century Gothic" panose="020B0502020202020204" pitchFamily="34" charset="0"/>
                <a:cs typeface="Calibri"/>
              </a:rPr>
              <a:t>Cumplir con el cronograma de actividades, </a:t>
            </a:r>
            <a:r>
              <a:rPr lang="es-ES" sz="1300" dirty="0">
                <a:solidFill>
                  <a:schemeClr val="tx1"/>
                </a:solidFill>
                <a:latin typeface="Century Gothic" panose="020B0502020202020204" pitchFamily="34" charset="0"/>
                <a:cs typeface="Calibri"/>
              </a:rPr>
              <a:t>en casos específicos, para solicitar la modificación de cronograma ante la DRE debe ser en un plazo de 48 horas antes del inicio de la siguiente actividad.</a:t>
            </a:r>
            <a:endParaRPr lang="es-PE" sz="1300" dirty="0">
              <a:solidFill>
                <a:schemeClr val="tx1"/>
              </a:solidFill>
              <a:latin typeface="Century Gothic" panose="020B0502020202020204" pitchFamily="34" charset="0"/>
              <a:cs typeface="Calibri"/>
            </a:endParaRPr>
          </a:p>
        </p:txBody>
      </p:sp>
      <p:sp>
        <p:nvSpPr>
          <p:cNvPr id="30" name="CuadroTexto 29">
            <a:extLst>
              <a:ext uri="{FF2B5EF4-FFF2-40B4-BE49-F238E27FC236}">
                <a16:creationId xmlns:a16="http://schemas.microsoft.com/office/drawing/2014/main" xmlns="" id="{45E62C57-E814-8F7E-7A8F-4A4F7896C8F5}"/>
              </a:ext>
            </a:extLst>
          </p:cNvPr>
          <p:cNvSpPr txBox="1"/>
          <p:nvPr/>
        </p:nvSpPr>
        <p:spPr>
          <a:xfrm>
            <a:off x="405682" y="2196362"/>
            <a:ext cx="7984756" cy="292388"/>
          </a:xfrm>
          <a:prstGeom prst="rect">
            <a:avLst/>
          </a:prstGeom>
          <a:noFill/>
        </p:spPr>
        <p:txBody>
          <a:bodyPr wrap="square">
            <a:spAutoFit/>
          </a:bodyPr>
          <a:lstStyle/>
          <a:p>
            <a:pPr marL="1391285" algn="just">
              <a:lnSpc>
                <a:spcPct val="100000"/>
              </a:lnSpc>
            </a:pPr>
            <a:r>
              <a:rPr lang="es-PE" sz="1300" b="1" dirty="0">
                <a:solidFill>
                  <a:schemeClr val="tx1"/>
                </a:solidFill>
                <a:latin typeface="Century Gothic" panose="020B0502020202020204" pitchFamily="34" charset="0"/>
                <a:cs typeface="Calibri"/>
              </a:rPr>
              <a:t>Verificar, antes de la adjudicación, el cumplimiento de los requisitos</a:t>
            </a:r>
          </a:p>
        </p:txBody>
      </p:sp>
      <p:sp>
        <p:nvSpPr>
          <p:cNvPr id="31" name="CuadroTexto 30">
            <a:extLst>
              <a:ext uri="{FF2B5EF4-FFF2-40B4-BE49-F238E27FC236}">
                <a16:creationId xmlns:a16="http://schemas.microsoft.com/office/drawing/2014/main" xmlns="" id="{066EB1FE-420D-8BAA-30E3-855686818A24}"/>
              </a:ext>
            </a:extLst>
          </p:cNvPr>
          <p:cNvSpPr txBox="1"/>
          <p:nvPr/>
        </p:nvSpPr>
        <p:spPr>
          <a:xfrm>
            <a:off x="406794" y="2812196"/>
            <a:ext cx="7671391" cy="492443"/>
          </a:xfrm>
          <a:prstGeom prst="rect">
            <a:avLst/>
          </a:prstGeom>
          <a:noFill/>
        </p:spPr>
        <p:txBody>
          <a:bodyPr wrap="square">
            <a:spAutoFit/>
          </a:bodyPr>
          <a:lstStyle/>
          <a:p>
            <a:pPr marL="1391285" algn="just">
              <a:lnSpc>
                <a:spcPct val="100000"/>
              </a:lnSpc>
            </a:pPr>
            <a:r>
              <a:rPr lang="es-ES" sz="1300" b="1" dirty="0">
                <a:solidFill>
                  <a:schemeClr val="tx1"/>
                </a:solidFill>
                <a:latin typeface="Century Gothic" panose="020B0502020202020204" pitchFamily="34" charset="0"/>
                <a:cs typeface="Calibri"/>
              </a:rPr>
              <a:t>Publicar</a:t>
            </a:r>
            <a:r>
              <a:rPr lang="es-ES" sz="1300" b="1" spc="-30" dirty="0">
                <a:solidFill>
                  <a:schemeClr val="tx1"/>
                </a:solidFill>
                <a:latin typeface="Century Gothic" panose="020B0502020202020204" pitchFamily="34" charset="0"/>
                <a:cs typeface="Calibri"/>
              </a:rPr>
              <a:t> </a:t>
            </a:r>
            <a:r>
              <a:rPr lang="es-ES" sz="1300" b="1" dirty="0" smtClean="0">
                <a:solidFill>
                  <a:schemeClr val="tx1"/>
                </a:solidFill>
                <a:latin typeface="Century Gothic" panose="020B0502020202020204" pitchFamily="34" charset="0"/>
                <a:cs typeface="Calibri"/>
              </a:rPr>
              <a:t>las</a:t>
            </a:r>
            <a:r>
              <a:rPr lang="es-ES" sz="1300" b="1" spc="-20" dirty="0" smtClean="0">
                <a:solidFill>
                  <a:schemeClr val="tx1"/>
                </a:solidFill>
                <a:latin typeface="Century Gothic" panose="020B0502020202020204" pitchFamily="34" charset="0"/>
                <a:cs typeface="Calibri"/>
              </a:rPr>
              <a:t> </a:t>
            </a:r>
            <a:r>
              <a:rPr lang="es-ES" sz="1300" b="1" spc="-10" dirty="0">
                <a:solidFill>
                  <a:schemeClr val="tx1"/>
                </a:solidFill>
                <a:latin typeface="Century Gothic" panose="020B0502020202020204" pitchFamily="34" charset="0"/>
                <a:cs typeface="Calibri"/>
              </a:rPr>
              <a:t>vacantes</a:t>
            </a:r>
            <a:r>
              <a:rPr lang="es-ES" sz="1300" b="1" spc="-3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de</a:t>
            </a:r>
            <a:r>
              <a:rPr lang="es-ES" sz="1300" spc="-30"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acuerdo</a:t>
            </a:r>
            <a:r>
              <a:rPr lang="es-ES" sz="1300" spc="-20"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con</a:t>
            </a:r>
            <a:r>
              <a:rPr lang="es-ES" sz="1300" spc="-2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el</a:t>
            </a:r>
            <a:r>
              <a:rPr lang="es-ES" sz="1300" spc="-40"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anexo</a:t>
            </a:r>
            <a:r>
              <a:rPr lang="es-ES" sz="1300" spc="-2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5</a:t>
            </a:r>
            <a:r>
              <a:rPr lang="es-ES" sz="1300" spc="-30"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de</a:t>
            </a:r>
            <a:r>
              <a:rPr lang="es-ES" sz="1300" spc="-3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la</a:t>
            </a:r>
            <a:r>
              <a:rPr lang="es-ES" sz="1300" spc="-4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norma</a:t>
            </a:r>
            <a:r>
              <a:rPr lang="es-ES" sz="1300" spc="-2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(de</a:t>
            </a:r>
            <a:r>
              <a:rPr lang="es-ES" sz="1300" spc="-40"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forma</a:t>
            </a:r>
            <a:r>
              <a:rPr lang="es-ES" sz="1300" spc="-1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física</a:t>
            </a:r>
            <a:r>
              <a:rPr lang="es-ES" sz="1300" spc="-5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y</a:t>
            </a:r>
            <a:r>
              <a:rPr lang="es-ES" sz="1300" spc="-40" dirty="0">
                <a:solidFill>
                  <a:schemeClr val="tx1"/>
                </a:solidFill>
                <a:latin typeface="Century Gothic" panose="020B0502020202020204" pitchFamily="34" charset="0"/>
                <a:cs typeface="Calibri"/>
              </a:rPr>
              <a:t> </a:t>
            </a:r>
            <a:r>
              <a:rPr lang="es-ES" sz="1300" spc="-10" dirty="0">
                <a:solidFill>
                  <a:schemeClr val="tx1"/>
                </a:solidFill>
                <a:latin typeface="Century Gothic" panose="020B0502020202020204" pitchFamily="34" charset="0"/>
                <a:cs typeface="Calibri"/>
              </a:rPr>
              <a:t>virtual).</a:t>
            </a:r>
            <a:endParaRPr lang="es-ES" sz="1300" dirty="0">
              <a:solidFill>
                <a:schemeClr val="tx1"/>
              </a:solidFill>
              <a:latin typeface="Century Gothic" panose="020B0502020202020204" pitchFamily="34" charset="0"/>
              <a:cs typeface="Calibri"/>
            </a:endParaRPr>
          </a:p>
        </p:txBody>
      </p:sp>
      <p:sp>
        <p:nvSpPr>
          <p:cNvPr id="32" name="CuadroTexto 31">
            <a:extLst>
              <a:ext uri="{FF2B5EF4-FFF2-40B4-BE49-F238E27FC236}">
                <a16:creationId xmlns:a16="http://schemas.microsoft.com/office/drawing/2014/main" xmlns="" id="{60C41633-4F1D-9015-554D-AC731EF963D3}"/>
              </a:ext>
            </a:extLst>
          </p:cNvPr>
          <p:cNvSpPr txBox="1"/>
          <p:nvPr/>
        </p:nvSpPr>
        <p:spPr>
          <a:xfrm>
            <a:off x="406794" y="3465610"/>
            <a:ext cx="7857724" cy="492443"/>
          </a:xfrm>
          <a:prstGeom prst="rect">
            <a:avLst/>
          </a:prstGeom>
          <a:noFill/>
        </p:spPr>
        <p:txBody>
          <a:bodyPr wrap="square">
            <a:spAutoFit/>
          </a:bodyPr>
          <a:lstStyle/>
          <a:p>
            <a:pPr marL="1438275" algn="just">
              <a:lnSpc>
                <a:spcPct val="100000"/>
              </a:lnSpc>
              <a:spcBef>
                <a:spcPts val="5"/>
              </a:spcBef>
            </a:pPr>
            <a:r>
              <a:rPr lang="es-ES" sz="1300" b="1" spc="-10" dirty="0">
                <a:solidFill>
                  <a:schemeClr val="tx1"/>
                </a:solidFill>
                <a:latin typeface="Century Gothic" panose="020B0502020202020204" pitchFamily="34" charset="0"/>
                <a:cs typeface="Calibri"/>
              </a:rPr>
              <a:t>Verificar</a:t>
            </a:r>
            <a:r>
              <a:rPr lang="es-ES" sz="1300" b="1" spc="-20"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que los</a:t>
            </a:r>
            <a:r>
              <a:rPr lang="es-ES" sz="1300" b="1" spc="-25" dirty="0">
                <a:solidFill>
                  <a:schemeClr val="tx1"/>
                </a:solidFill>
                <a:latin typeface="Century Gothic" panose="020B0502020202020204" pitchFamily="34" charset="0"/>
                <a:cs typeface="Calibri"/>
              </a:rPr>
              <a:t> </a:t>
            </a:r>
            <a:r>
              <a:rPr lang="es-ES" sz="1300" b="1" spc="-10" dirty="0">
                <a:solidFill>
                  <a:schemeClr val="tx1"/>
                </a:solidFill>
                <a:latin typeface="Century Gothic" panose="020B0502020202020204" pitchFamily="34" charset="0"/>
                <a:cs typeface="Calibri"/>
              </a:rPr>
              <a:t>postulantes</a:t>
            </a:r>
            <a:r>
              <a:rPr lang="es-ES" sz="1300" b="1" spc="-20"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no</a:t>
            </a:r>
            <a:r>
              <a:rPr lang="es-ES" sz="1300" b="1" spc="-10"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tengan </a:t>
            </a:r>
            <a:r>
              <a:rPr lang="es-ES" sz="1300" b="1" spc="-10" dirty="0">
                <a:solidFill>
                  <a:schemeClr val="tx1"/>
                </a:solidFill>
                <a:latin typeface="Century Gothic" panose="020B0502020202020204" pitchFamily="34" charset="0"/>
                <a:cs typeface="Calibri"/>
              </a:rPr>
              <a:t>impedimentos</a:t>
            </a:r>
            <a:r>
              <a:rPr lang="es-ES" sz="1300" b="1" spc="-15" dirty="0">
                <a:solidFill>
                  <a:schemeClr val="tx1"/>
                </a:solidFill>
                <a:latin typeface="Century Gothic" panose="020B0502020202020204" pitchFamily="34" charset="0"/>
                <a:cs typeface="Calibri"/>
              </a:rPr>
              <a:t> </a:t>
            </a:r>
            <a:r>
              <a:rPr lang="es-ES" sz="1300" spc="-10" dirty="0">
                <a:solidFill>
                  <a:schemeClr val="tx1"/>
                </a:solidFill>
                <a:latin typeface="Century Gothic" panose="020B0502020202020204" pitchFamily="34" charset="0"/>
                <a:cs typeface="Calibri"/>
              </a:rPr>
              <a:t>establecidos</a:t>
            </a:r>
            <a:r>
              <a:rPr lang="es-ES" sz="1300" spc="-15"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en</a:t>
            </a:r>
            <a:r>
              <a:rPr lang="es-ES" sz="1300" spc="-20" dirty="0">
                <a:solidFill>
                  <a:schemeClr val="tx1"/>
                </a:solidFill>
                <a:latin typeface="Century Gothic" panose="020B0502020202020204" pitchFamily="34" charset="0"/>
                <a:cs typeface="Calibri"/>
              </a:rPr>
              <a:t> </a:t>
            </a:r>
            <a:r>
              <a:rPr lang="es-ES" sz="1300" dirty="0">
                <a:solidFill>
                  <a:schemeClr val="tx1"/>
                </a:solidFill>
                <a:latin typeface="Century Gothic" panose="020B0502020202020204" pitchFamily="34" charset="0"/>
                <a:cs typeface="Calibri"/>
              </a:rPr>
              <a:t>la</a:t>
            </a:r>
            <a:r>
              <a:rPr lang="es-ES" sz="1300" spc="-30" dirty="0">
                <a:solidFill>
                  <a:schemeClr val="tx1"/>
                </a:solidFill>
                <a:latin typeface="Century Gothic" panose="020B0502020202020204" pitchFamily="34" charset="0"/>
                <a:cs typeface="Calibri"/>
              </a:rPr>
              <a:t> </a:t>
            </a:r>
            <a:r>
              <a:rPr lang="es-ES" sz="1300" spc="-10" dirty="0">
                <a:solidFill>
                  <a:schemeClr val="tx1"/>
                </a:solidFill>
                <a:latin typeface="Century Gothic" panose="020B0502020202020204" pitchFamily="34" charset="0"/>
                <a:cs typeface="Calibri"/>
              </a:rPr>
              <a:t>norma.</a:t>
            </a:r>
            <a:endParaRPr lang="es-ES" sz="1300" dirty="0">
              <a:solidFill>
                <a:schemeClr val="tx1"/>
              </a:solidFill>
              <a:latin typeface="Century Gothic" panose="020B0502020202020204" pitchFamily="34" charset="0"/>
              <a:cs typeface="Calibri"/>
            </a:endParaRPr>
          </a:p>
        </p:txBody>
      </p:sp>
      <p:sp>
        <p:nvSpPr>
          <p:cNvPr id="33" name="CuadroTexto 32">
            <a:extLst>
              <a:ext uri="{FF2B5EF4-FFF2-40B4-BE49-F238E27FC236}">
                <a16:creationId xmlns:a16="http://schemas.microsoft.com/office/drawing/2014/main" xmlns="" id="{101F9EA7-BBF6-196C-02E5-3BFD7581C7D4}"/>
              </a:ext>
            </a:extLst>
          </p:cNvPr>
          <p:cNvSpPr txBox="1"/>
          <p:nvPr/>
        </p:nvSpPr>
        <p:spPr>
          <a:xfrm>
            <a:off x="406794" y="4272067"/>
            <a:ext cx="7857724" cy="492443"/>
          </a:xfrm>
          <a:prstGeom prst="rect">
            <a:avLst/>
          </a:prstGeom>
          <a:noFill/>
        </p:spPr>
        <p:txBody>
          <a:bodyPr wrap="square">
            <a:spAutoFit/>
          </a:bodyPr>
          <a:lstStyle/>
          <a:p>
            <a:pPr marL="1438275" algn="just"/>
            <a:r>
              <a:rPr lang="es-ES" sz="1300" b="1" dirty="0">
                <a:solidFill>
                  <a:schemeClr val="tx1"/>
                </a:solidFill>
                <a:latin typeface="Century Gothic" panose="020B0502020202020204" pitchFamily="34" charset="0"/>
                <a:cs typeface="Calibri"/>
              </a:rPr>
              <a:t>Absolver los reclamos y publicar el</a:t>
            </a:r>
            <a:r>
              <a:rPr lang="es-ES" sz="1300" b="1" spc="-55"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Cuadro</a:t>
            </a:r>
            <a:r>
              <a:rPr lang="es-ES" sz="1300" b="1" spc="-20"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de</a:t>
            </a:r>
            <a:r>
              <a:rPr lang="es-ES" sz="1300" b="1" spc="-50" dirty="0">
                <a:solidFill>
                  <a:schemeClr val="tx1"/>
                </a:solidFill>
                <a:latin typeface="Century Gothic" panose="020B0502020202020204" pitchFamily="34" charset="0"/>
                <a:cs typeface="Calibri"/>
              </a:rPr>
              <a:t> </a:t>
            </a:r>
            <a:r>
              <a:rPr lang="es-ES" sz="1300" b="1" spc="-10" dirty="0">
                <a:solidFill>
                  <a:schemeClr val="tx1"/>
                </a:solidFill>
                <a:latin typeface="Century Gothic" panose="020B0502020202020204" pitchFamily="34" charset="0"/>
                <a:cs typeface="Calibri"/>
              </a:rPr>
              <a:t>Méritos. </a:t>
            </a:r>
          </a:p>
          <a:p>
            <a:pPr marL="1438275" algn="just"/>
            <a:r>
              <a:rPr lang="es-ES" sz="1300" b="1" dirty="0">
                <a:solidFill>
                  <a:schemeClr val="tx1"/>
                </a:solidFill>
                <a:latin typeface="Century Gothic" panose="020B0502020202020204" pitchFamily="34" charset="0"/>
                <a:cs typeface="Calibri"/>
              </a:rPr>
              <a:t>Adjudicar</a:t>
            </a:r>
            <a:r>
              <a:rPr lang="es-ES" sz="1300" b="1" spc="-60"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plazas</a:t>
            </a:r>
            <a:r>
              <a:rPr lang="es-ES" sz="1300" b="1" spc="-70"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en</a:t>
            </a:r>
            <a:r>
              <a:rPr lang="es-ES" sz="1300" b="1" spc="-35"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estricto</a:t>
            </a:r>
            <a:r>
              <a:rPr lang="es-ES" sz="1300" b="1" spc="-40"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orden</a:t>
            </a:r>
            <a:r>
              <a:rPr lang="es-ES" sz="1300" b="1" spc="-35" dirty="0">
                <a:solidFill>
                  <a:schemeClr val="tx1"/>
                </a:solidFill>
                <a:latin typeface="Century Gothic" panose="020B0502020202020204" pitchFamily="34" charset="0"/>
                <a:cs typeface="Calibri"/>
              </a:rPr>
              <a:t> </a:t>
            </a:r>
            <a:r>
              <a:rPr lang="es-ES" sz="1300" b="1" dirty="0">
                <a:solidFill>
                  <a:schemeClr val="tx1"/>
                </a:solidFill>
                <a:latin typeface="Century Gothic" panose="020B0502020202020204" pitchFamily="34" charset="0"/>
                <a:cs typeface="Calibri"/>
              </a:rPr>
              <a:t>de</a:t>
            </a:r>
            <a:r>
              <a:rPr lang="es-ES" sz="1300" b="1" spc="-40" dirty="0">
                <a:solidFill>
                  <a:schemeClr val="tx1"/>
                </a:solidFill>
                <a:latin typeface="Century Gothic" panose="020B0502020202020204" pitchFamily="34" charset="0"/>
                <a:cs typeface="Calibri"/>
              </a:rPr>
              <a:t> </a:t>
            </a:r>
            <a:r>
              <a:rPr lang="es-ES" sz="1300" b="1" spc="-10" dirty="0">
                <a:solidFill>
                  <a:schemeClr val="tx1"/>
                </a:solidFill>
                <a:latin typeface="Century Gothic" panose="020B0502020202020204" pitchFamily="34" charset="0"/>
                <a:cs typeface="Calibri"/>
              </a:rPr>
              <a:t>mérito.</a:t>
            </a:r>
            <a:endParaRPr lang="es-ES" sz="1300" b="1" dirty="0">
              <a:solidFill>
                <a:schemeClr val="tx1"/>
              </a:solidFill>
              <a:latin typeface="Century Gothic" panose="020B0502020202020204" pitchFamily="34" charset="0"/>
              <a:cs typeface="Calibri"/>
            </a:endParaRPr>
          </a:p>
        </p:txBody>
      </p:sp>
    </p:spTree>
    <p:extLst>
      <p:ext uri="{BB962C8B-B14F-4D97-AF65-F5344CB8AC3E}">
        <p14:creationId xmlns:p14="http://schemas.microsoft.com/office/powerpoint/2010/main" val="222016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2948890" y="2137526"/>
            <a:ext cx="6129000" cy="15594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0" name="Google Shape;70;p14" hidden="1"/>
          <p:cNvPicPr preferRelativeResize="0"/>
          <p:nvPr/>
        </p:nvPicPr>
        <p:blipFill rotWithShape="1">
          <a:blip r:embed="rId3">
            <a:alphaModFix/>
          </a:blip>
          <a:srcRect/>
          <a:stretch/>
        </p:blipFill>
        <p:spPr>
          <a:xfrm>
            <a:off x="862225" y="127028"/>
            <a:ext cx="1528719" cy="294836"/>
          </a:xfrm>
          <a:prstGeom prst="rect">
            <a:avLst/>
          </a:prstGeom>
          <a:noFill/>
          <a:ln>
            <a:noFill/>
          </a:ln>
        </p:spPr>
      </p:pic>
      <p:sp>
        <p:nvSpPr>
          <p:cNvPr id="71" name="Google Shape;71;p14"/>
          <p:cNvSpPr txBox="1"/>
          <p:nvPr/>
        </p:nvSpPr>
        <p:spPr>
          <a:xfrm>
            <a:off x="1145550" y="2137525"/>
            <a:ext cx="1869600" cy="15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419" sz="9600" b="1" dirty="0" smtClean="0">
                <a:solidFill>
                  <a:srgbClr val="ED2E45"/>
                </a:solidFill>
                <a:latin typeface="Century Gothic"/>
                <a:ea typeface="Century Gothic"/>
                <a:cs typeface="Century Gothic"/>
                <a:sym typeface="Century Gothic"/>
              </a:rPr>
              <a:t>02</a:t>
            </a:r>
            <a:endParaRPr sz="9600" b="1" dirty="0">
              <a:solidFill>
                <a:srgbClr val="ED2E45"/>
              </a:solidFill>
              <a:latin typeface="Century Gothic"/>
              <a:ea typeface="Century Gothic"/>
              <a:cs typeface="Century Gothic"/>
              <a:sym typeface="Century Gothic"/>
            </a:endParaRPr>
          </a:p>
        </p:txBody>
      </p:sp>
      <p:sp>
        <p:nvSpPr>
          <p:cNvPr id="72" name="Google Shape;72;p14"/>
          <p:cNvSpPr txBox="1"/>
          <p:nvPr/>
        </p:nvSpPr>
        <p:spPr>
          <a:xfrm>
            <a:off x="3015150" y="2328375"/>
            <a:ext cx="6062739"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400" b="1" dirty="0">
                <a:solidFill>
                  <a:schemeClr val="lt1"/>
                </a:solidFill>
                <a:latin typeface="Century Gothic"/>
                <a:ea typeface="Century Gothic"/>
                <a:cs typeface="Century Gothic"/>
                <a:sym typeface="Century Gothic"/>
              </a:rPr>
              <a:t>Contratación </a:t>
            </a:r>
            <a:r>
              <a:rPr lang="es-419" sz="3400" b="1" dirty="0" smtClean="0">
                <a:solidFill>
                  <a:schemeClr val="lt1"/>
                </a:solidFill>
                <a:latin typeface="Century Gothic"/>
                <a:ea typeface="Century Gothic"/>
                <a:cs typeface="Century Gothic"/>
                <a:sym typeface="Century Gothic"/>
              </a:rPr>
              <a:t>por resultados de la Prueba Nacional 2024</a:t>
            </a:r>
            <a:endParaRPr sz="3400" b="1" dirty="0">
              <a:solidFill>
                <a:schemeClr val="lt1"/>
              </a:solidFill>
              <a:latin typeface="Century Gothic"/>
              <a:ea typeface="Century Gothic"/>
              <a:cs typeface="Century Gothic"/>
              <a:sym typeface="Century Gothic"/>
            </a:endParaRPr>
          </a:p>
        </p:txBody>
      </p:sp>
      <p:pic>
        <p:nvPicPr>
          <p:cNvPr id="4" name="Imagen 3">
            <a:extLst>
              <a:ext uri="{FF2B5EF4-FFF2-40B4-BE49-F238E27FC236}">
                <a16:creationId xmlns:a16="http://schemas.microsoft.com/office/drawing/2014/main" xmlns="" id="{AD20EFB6-E501-BDE5-DA79-41F6229C4EF2}"/>
              </a:ext>
            </a:extLst>
          </p:cNvPr>
          <p:cNvPicPr>
            <a:picLocks noChangeAspect="1"/>
          </p:cNvPicPr>
          <p:nvPr/>
        </p:nvPicPr>
        <p:blipFill>
          <a:blip r:embed="rId4"/>
          <a:stretch>
            <a:fillRect/>
          </a:stretch>
        </p:blipFill>
        <p:spPr>
          <a:xfrm>
            <a:off x="7416702" y="34550"/>
            <a:ext cx="864712" cy="447488"/>
          </a:xfrm>
          <a:prstGeom prst="rect">
            <a:avLst/>
          </a:prstGeom>
        </p:spPr>
      </p:pic>
      <p:pic>
        <p:nvPicPr>
          <p:cNvPr id="2" name="Imagen 1">
            <a:extLst>
              <a:ext uri="{FF2B5EF4-FFF2-40B4-BE49-F238E27FC236}">
                <a16:creationId xmlns:a16="http://schemas.microsoft.com/office/drawing/2014/main" xmlns="" id="{232146BF-672A-0D7A-5BD6-B8718E3FFC5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02199" y="78628"/>
            <a:ext cx="1528719" cy="331627"/>
          </a:xfrm>
          <a:prstGeom prst="rect">
            <a:avLst/>
          </a:prstGeom>
        </p:spPr>
      </p:pic>
    </p:spTree>
    <p:extLst>
      <p:ext uri="{BB962C8B-B14F-4D97-AF65-F5344CB8AC3E}">
        <p14:creationId xmlns:p14="http://schemas.microsoft.com/office/powerpoint/2010/main" val="39954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pic>
        <p:nvPicPr>
          <p:cNvPr id="26" name="Gráfico 25">
            <a:extLst>
              <a:ext uri="{FF2B5EF4-FFF2-40B4-BE49-F238E27FC236}">
                <a16:creationId xmlns:a16="http://schemas.microsoft.com/office/drawing/2014/main" xmlns="" id="{13846BDA-D399-B9F8-2479-F2CA0A4410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8330486">
            <a:off x="1022802" y="1213930"/>
            <a:ext cx="2472363" cy="2320138"/>
          </a:xfrm>
          <a:prstGeom prst="rect">
            <a:avLst/>
          </a:prstGeom>
        </p:spPr>
      </p:pic>
      <p:pic>
        <p:nvPicPr>
          <p:cNvPr id="27" name="Gráfico 26">
            <a:extLst>
              <a:ext uri="{FF2B5EF4-FFF2-40B4-BE49-F238E27FC236}">
                <a16:creationId xmlns:a16="http://schemas.microsoft.com/office/drawing/2014/main" xmlns="" id="{FFB896DF-9495-775C-5E4F-0AC6FA9A026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51609" y="1027992"/>
            <a:ext cx="1333500" cy="2876550"/>
          </a:xfrm>
          <a:prstGeom prst="rect">
            <a:avLst/>
          </a:prstGeom>
        </p:spPr>
      </p:pic>
      <p:sp>
        <p:nvSpPr>
          <p:cNvPr id="28" name="object 12">
            <a:extLst>
              <a:ext uri="{FF2B5EF4-FFF2-40B4-BE49-F238E27FC236}">
                <a16:creationId xmlns:a16="http://schemas.microsoft.com/office/drawing/2014/main" xmlns="" id="{A66B9D28-B596-122C-A99F-1F0F51302370}"/>
              </a:ext>
            </a:extLst>
          </p:cNvPr>
          <p:cNvSpPr txBox="1"/>
          <p:nvPr/>
        </p:nvSpPr>
        <p:spPr>
          <a:xfrm>
            <a:off x="3921315" y="1907566"/>
            <a:ext cx="3741244" cy="1938608"/>
          </a:xfrm>
          <a:prstGeom prst="rect">
            <a:avLst/>
          </a:prstGeom>
        </p:spPr>
        <p:txBody>
          <a:bodyPr vert="horz" wrap="square" lIns="0" tIns="83820" rIns="0" bIns="0" rtlCol="0">
            <a:spAutoFit/>
          </a:bodyPr>
          <a:lstStyle/>
          <a:p>
            <a:pPr marL="12700" algn="ctr">
              <a:lnSpc>
                <a:spcPct val="100000"/>
              </a:lnSpc>
              <a:spcBef>
                <a:spcPts val="660"/>
              </a:spcBef>
            </a:pPr>
            <a:r>
              <a:rPr lang="es-ES" sz="2400" b="1" spc="-10" dirty="0">
                <a:solidFill>
                  <a:srgbClr val="FF0000"/>
                </a:solidFill>
                <a:latin typeface="Century Gothic" panose="020B0502020202020204" pitchFamily="34" charset="0"/>
              </a:rPr>
              <a:t>¿Quiénes p</a:t>
            </a:r>
            <a:r>
              <a:rPr sz="2400" b="1" spc="-10" dirty="0" err="1">
                <a:solidFill>
                  <a:srgbClr val="FF0000"/>
                </a:solidFill>
                <a:latin typeface="Century Gothic" panose="020B0502020202020204" pitchFamily="34" charset="0"/>
              </a:rPr>
              <a:t>articipan</a:t>
            </a:r>
            <a:r>
              <a:rPr lang="es-ES" sz="2400" b="1" spc="-10" dirty="0">
                <a:solidFill>
                  <a:srgbClr val="FF0000"/>
                </a:solidFill>
                <a:latin typeface="Century Gothic" panose="020B0502020202020204" pitchFamily="34" charset="0"/>
              </a:rPr>
              <a:t>?</a:t>
            </a:r>
            <a:endParaRPr sz="2400" dirty="0">
              <a:solidFill>
                <a:srgbClr val="FF0000"/>
              </a:solidFill>
              <a:latin typeface="Century Gothic" panose="020B0502020202020204" pitchFamily="34" charset="0"/>
            </a:endParaRPr>
          </a:p>
          <a:p>
            <a:pPr marL="29209" marR="5080" algn="just">
              <a:lnSpc>
                <a:spcPct val="107000"/>
              </a:lnSpc>
              <a:spcBef>
                <a:spcPts val="220"/>
              </a:spcBef>
            </a:pPr>
            <a:r>
              <a:rPr sz="1800" b="1" dirty="0" err="1">
                <a:solidFill>
                  <a:schemeClr val="tx1"/>
                </a:solidFill>
                <a:latin typeface="Century Gothic" panose="020B0502020202020204" pitchFamily="34" charset="0"/>
              </a:rPr>
              <a:t>Docentes</a:t>
            </a:r>
            <a:r>
              <a:rPr sz="1800" b="1" spc="-10" dirty="0">
                <a:solidFill>
                  <a:schemeClr val="tx1"/>
                </a:solidFill>
                <a:latin typeface="Century Gothic" panose="020B0502020202020204" pitchFamily="34" charset="0"/>
              </a:rPr>
              <a:t> </a:t>
            </a:r>
            <a:r>
              <a:rPr sz="1800" b="1" dirty="0">
                <a:solidFill>
                  <a:schemeClr val="tx1"/>
                </a:solidFill>
                <a:latin typeface="Century Gothic" panose="020B0502020202020204" pitchFamily="34" charset="0"/>
              </a:rPr>
              <a:t>que</a:t>
            </a:r>
            <a:r>
              <a:rPr lang="es-ES" sz="1800" b="1" dirty="0">
                <a:solidFill>
                  <a:schemeClr val="tx1"/>
                </a:solidFill>
                <a:latin typeface="Century Gothic" panose="020B0502020202020204" pitchFamily="34" charset="0"/>
              </a:rPr>
              <a:t> se encuentran en el cuadro de méritos del concurso de ingreso a la CPM del </a:t>
            </a:r>
            <a:r>
              <a:rPr sz="1800" b="1" dirty="0">
                <a:solidFill>
                  <a:schemeClr val="tx1"/>
                </a:solidFill>
                <a:latin typeface="Century Gothic" panose="020B0502020202020204" pitchFamily="34" charset="0"/>
              </a:rPr>
              <a:t>202</a:t>
            </a:r>
            <a:r>
              <a:rPr lang="es-PE" sz="1800" b="1" dirty="0">
                <a:solidFill>
                  <a:schemeClr val="tx1"/>
                </a:solidFill>
                <a:latin typeface="Century Gothic" panose="020B0502020202020204" pitchFamily="34" charset="0"/>
              </a:rPr>
              <a:t>4</a:t>
            </a:r>
            <a:r>
              <a:rPr sz="1800" b="1" spc="210" dirty="0">
                <a:solidFill>
                  <a:schemeClr val="tx1"/>
                </a:solidFill>
                <a:latin typeface="Century Gothic" panose="020B0502020202020204" pitchFamily="34" charset="0"/>
              </a:rPr>
              <a:t>  </a:t>
            </a:r>
            <a:r>
              <a:rPr sz="1800" dirty="0" err="1">
                <a:solidFill>
                  <a:schemeClr val="tx1"/>
                </a:solidFill>
                <a:latin typeface="Century Gothic" panose="020B0502020202020204" pitchFamily="34" charset="0"/>
                <a:cs typeface="Arial MT"/>
              </a:rPr>
              <a:t>deberán</a:t>
            </a:r>
            <a:r>
              <a:rPr sz="1800" spc="204" dirty="0">
                <a:solidFill>
                  <a:schemeClr val="tx1"/>
                </a:solidFill>
                <a:latin typeface="Century Gothic" panose="020B0502020202020204" pitchFamily="34" charset="0"/>
                <a:cs typeface="Arial MT"/>
              </a:rPr>
              <a:t> </a:t>
            </a:r>
            <a:r>
              <a:rPr sz="1800" dirty="0" err="1">
                <a:solidFill>
                  <a:schemeClr val="tx1"/>
                </a:solidFill>
                <a:latin typeface="Century Gothic" panose="020B0502020202020204" pitchFamily="34" charset="0"/>
                <a:cs typeface="Arial MT"/>
              </a:rPr>
              <a:t>presentarse</a:t>
            </a:r>
            <a:r>
              <a:rPr sz="1800" spc="220" dirty="0">
                <a:solidFill>
                  <a:schemeClr val="tx1"/>
                </a:solidFill>
                <a:latin typeface="Century Gothic" panose="020B0502020202020204" pitchFamily="34" charset="0"/>
                <a:cs typeface="Arial MT"/>
              </a:rPr>
              <a:t> </a:t>
            </a:r>
            <a:r>
              <a:rPr sz="1800" dirty="0" err="1">
                <a:solidFill>
                  <a:schemeClr val="tx1"/>
                </a:solidFill>
                <a:latin typeface="Century Gothic" panose="020B0502020202020204" pitchFamily="34" charset="0"/>
                <a:cs typeface="Arial MT"/>
              </a:rPr>
              <a:t>en</a:t>
            </a:r>
            <a:r>
              <a:rPr sz="1800" spc="204" dirty="0">
                <a:solidFill>
                  <a:schemeClr val="tx1"/>
                </a:solidFill>
                <a:latin typeface="Century Gothic" panose="020B0502020202020204" pitchFamily="34" charset="0"/>
                <a:cs typeface="Arial MT"/>
              </a:rPr>
              <a:t> </a:t>
            </a:r>
            <a:r>
              <a:rPr sz="1800" dirty="0">
                <a:solidFill>
                  <a:schemeClr val="tx1"/>
                </a:solidFill>
                <a:latin typeface="Century Gothic" panose="020B0502020202020204" pitchFamily="34" charset="0"/>
                <a:cs typeface="Arial MT"/>
              </a:rPr>
              <a:t>la</a:t>
            </a:r>
            <a:r>
              <a:rPr sz="1800" spc="220" dirty="0">
                <a:solidFill>
                  <a:schemeClr val="tx1"/>
                </a:solidFill>
                <a:latin typeface="Century Gothic" panose="020B0502020202020204" pitchFamily="34" charset="0"/>
                <a:cs typeface="Arial MT"/>
              </a:rPr>
              <a:t>  </a:t>
            </a:r>
            <a:r>
              <a:rPr lang="es-PE" sz="1800" dirty="0">
                <a:solidFill>
                  <a:schemeClr val="tx1"/>
                </a:solidFill>
                <a:latin typeface="Century Gothic" panose="020B0502020202020204" pitchFamily="34" charset="0"/>
                <a:cs typeface="Arial MT"/>
              </a:rPr>
              <a:t>U</a:t>
            </a:r>
            <a:r>
              <a:rPr sz="1800" dirty="0">
                <a:solidFill>
                  <a:schemeClr val="tx1"/>
                </a:solidFill>
                <a:latin typeface="Century Gothic" panose="020B0502020202020204" pitchFamily="34" charset="0"/>
                <a:cs typeface="Arial MT"/>
              </a:rPr>
              <a:t>GEL</a:t>
            </a:r>
            <a:r>
              <a:rPr sz="1800" spc="185" dirty="0">
                <a:solidFill>
                  <a:schemeClr val="tx1"/>
                </a:solidFill>
                <a:latin typeface="Century Gothic" panose="020B0502020202020204" pitchFamily="34" charset="0"/>
                <a:cs typeface="Arial MT"/>
              </a:rPr>
              <a:t>  </a:t>
            </a:r>
            <a:r>
              <a:rPr sz="1800" dirty="0">
                <a:solidFill>
                  <a:schemeClr val="tx1"/>
                </a:solidFill>
                <a:latin typeface="Century Gothic" panose="020B0502020202020204" pitchFamily="34" charset="0"/>
                <a:cs typeface="Arial MT"/>
              </a:rPr>
              <a:t>de</a:t>
            </a:r>
            <a:r>
              <a:rPr sz="1800" spc="215" dirty="0">
                <a:solidFill>
                  <a:schemeClr val="tx1"/>
                </a:solidFill>
                <a:latin typeface="Century Gothic" panose="020B0502020202020204" pitchFamily="34" charset="0"/>
                <a:cs typeface="Arial MT"/>
              </a:rPr>
              <a:t> </a:t>
            </a:r>
            <a:r>
              <a:rPr sz="1800" spc="-25" dirty="0" err="1">
                <a:solidFill>
                  <a:schemeClr val="tx1"/>
                </a:solidFill>
                <a:latin typeface="Century Gothic" panose="020B0502020202020204" pitchFamily="34" charset="0"/>
                <a:cs typeface="Arial MT"/>
              </a:rPr>
              <a:t>su</a:t>
            </a:r>
            <a:r>
              <a:rPr sz="1800" spc="-25" dirty="0">
                <a:solidFill>
                  <a:schemeClr val="tx1"/>
                </a:solidFill>
                <a:latin typeface="Century Gothic" panose="020B0502020202020204" pitchFamily="34" charset="0"/>
                <a:cs typeface="Arial MT"/>
              </a:rPr>
              <a:t> </a:t>
            </a:r>
            <a:r>
              <a:rPr sz="1800" spc="-10" dirty="0" err="1">
                <a:solidFill>
                  <a:schemeClr val="tx1"/>
                </a:solidFill>
                <a:latin typeface="Century Gothic" panose="020B0502020202020204" pitchFamily="34" charset="0"/>
                <a:cs typeface="Arial MT"/>
              </a:rPr>
              <a:t>inscripción</a:t>
            </a:r>
            <a:r>
              <a:rPr sz="1800" spc="-10" dirty="0">
                <a:solidFill>
                  <a:schemeClr val="tx1"/>
                </a:solidFill>
                <a:latin typeface="Century Gothic" panose="020B0502020202020204" pitchFamily="34" charset="0"/>
                <a:cs typeface="Arial MT"/>
              </a:rPr>
              <a:t>.</a:t>
            </a:r>
            <a:endParaRPr sz="1800" dirty="0">
              <a:solidFill>
                <a:schemeClr val="tx1"/>
              </a:solidFill>
              <a:latin typeface="Century Gothic" panose="020B0502020202020204" pitchFamily="34" charset="0"/>
              <a:cs typeface="Arial MT"/>
            </a:endParaRPr>
          </a:p>
        </p:txBody>
      </p:sp>
    </p:spTree>
    <p:extLst>
      <p:ext uri="{BB962C8B-B14F-4D97-AF65-F5344CB8AC3E}">
        <p14:creationId xmlns:p14="http://schemas.microsoft.com/office/powerpoint/2010/main" val="22171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0" name="object 10">
            <a:extLst>
              <a:ext uri="{FF2B5EF4-FFF2-40B4-BE49-F238E27FC236}">
                <a16:creationId xmlns:a16="http://schemas.microsoft.com/office/drawing/2014/main" xmlns="" id="{45918685-396D-9B3A-844F-6D228C89F72F}"/>
              </a:ext>
            </a:extLst>
          </p:cNvPr>
          <p:cNvSpPr txBox="1"/>
          <p:nvPr/>
        </p:nvSpPr>
        <p:spPr>
          <a:xfrm>
            <a:off x="1299838" y="1379833"/>
            <a:ext cx="6440162" cy="3013646"/>
          </a:xfrm>
          <a:prstGeom prst="rect">
            <a:avLst/>
          </a:prstGeom>
        </p:spPr>
        <p:txBody>
          <a:bodyPr vert="horz" wrap="square" lIns="0" tIns="12700" rIns="0" bIns="0" rtlCol="0">
            <a:spAutoFit/>
          </a:bodyPr>
          <a:lstStyle/>
          <a:p>
            <a:pPr marL="299085" indent="-286385">
              <a:lnSpc>
                <a:spcPct val="100000"/>
              </a:lnSpc>
              <a:spcBef>
                <a:spcPts val="100"/>
              </a:spcBef>
              <a:buClr>
                <a:srgbClr val="FF0000"/>
              </a:buClr>
              <a:buChar char="•"/>
              <a:tabLst>
                <a:tab pos="299085" algn="l"/>
              </a:tabLst>
            </a:pPr>
            <a:r>
              <a:rPr sz="1500" dirty="0">
                <a:solidFill>
                  <a:schemeClr val="tx1"/>
                </a:solidFill>
                <a:latin typeface="Century Gothic" panose="020B0502020202020204" pitchFamily="34" charset="0"/>
                <a:cs typeface="Arial MT"/>
              </a:rPr>
              <a:t>Tener</a:t>
            </a:r>
            <a:r>
              <a:rPr sz="1500" spc="14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menos</a:t>
            </a:r>
            <a:r>
              <a:rPr sz="1500" spc="1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14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65</a:t>
            </a:r>
            <a:r>
              <a:rPr sz="1500" spc="1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años</a:t>
            </a:r>
            <a:r>
              <a:rPr sz="1500" spc="150" dirty="0">
                <a:solidFill>
                  <a:schemeClr val="tx1"/>
                </a:solidFill>
                <a:latin typeface="Century Gothic" panose="020B0502020202020204" pitchFamily="34" charset="0"/>
                <a:cs typeface="Arial MT"/>
              </a:rPr>
              <a:t> </a:t>
            </a:r>
            <a:r>
              <a:rPr sz="1500" b="1" dirty="0">
                <a:solidFill>
                  <a:schemeClr val="tx1"/>
                </a:solidFill>
                <a:latin typeface="Century Gothic" panose="020B0502020202020204" pitchFamily="34" charset="0"/>
              </a:rPr>
              <a:t>hasta</a:t>
            </a:r>
            <a:r>
              <a:rPr sz="1500" b="1" spc="155" dirty="0">
                <a:solidFill>
                  <a:schemeClr val="tx1"/>
                </a:solidFill>
                <a:latin typeface="Century Gothic" panose="020B0502020202020204" pitchFamily="34" charset="0"/>
              </a:rPr>
              <a:t> </a:t>
            </a:r>
            <a:r>
              <a:rPr lang="es-PE" sz="1500" b="1" spc="155" dirty="0">
                <a:solidFill>
                  <a:schemeClr val="tx1"/>
                </a:solidFill>
                <a:latin typeface="Century Gothic" panose="020B0502020202020204" pitchFamily="34" charset="0"/>
              </a:rPr>
              <a:t>un día </a:t>
            </a:r>
            <a:r>
              <a:rPr sz="1500" b="1" dirty="0">
                <a:solidFill>
                  <a:schemeClr val="tx1"/>
                </a:solidFill>
                <a:latin typeface="Century Gothic" panose="020B0502020202020204" pitchFamily="34" charset="0"/>
              </a:rPr>
              <a:t>antes</a:t>
            </a:r>
            <a:r>
              <a:rPr sz="1500" b="1" spc="15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del</a:t>
            </a:r>
            <a:r>
              <a:rPr sz="1500" b="1" spc="13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inicio</a:t>
            </a:r>
            <a:r>
              <a:rPr sz="1500" b="1" spc="14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de</a:t>
            </a:r>
            <a:r>
              <a:rPr sz="1500" b="1" spc="14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la</a:t>
            </a:r>
            <a:r>
              <a:rPr sz="1500" b="1" spc="150" dirty="0">
                <a:solidFill>
                  <a:schemeClr val="tx1"/>
                </a:solidFill>
                <a:latin typeface="Century Gothic" panose="020B0502020202020204" pitchFamily="34" charset="0"/>
              </a:rPr>
              <a:t> </a:t>
            </a:r>
            <a:r>
              <a:rPr sz="1500" b="1" dirty="0" err="1">
                <a:solidFill>
                  <a:schemeClr val="tx1"/>
                </a:solidFill>
                <a:latin typeface="Century Gothic" panose="020B0502020202020204" pitchFamily="34" charset="0"/>
              </a:rPr>
              <a:t>vigencia</a:t>
            </a:r>
            <a:r>
              <a:rPr sz="1500" b="1" spc="165" dirty="0">
                <a:solidFill>
                  <a:schemeClr val="tx1"/>
                </a:solidFill>
                <a:latin typeface="Century Gothic" panose="020B0502020202020204" pitchFamily="34" charset="0"/>
              </a:rPr>
              <a:t> </a:t>
            </a:r>
            <a:r>
              <a:rPr sz="1500" b="1" spc="-25" dirty="0">
                <a:solidFill>
                  <a:schemeClr val="tx1"/>
                </a:solidFill>
                <a:latin typeface="Century Gothic" panose="020B0502020202020204" pitchFamily="34" charset="0"/>
              </a:rPr>
              <a:t>de</a:t>
            </a:r>
            <a:r>
              <a:rPr lang="es-PE" sz="1500" dirty="0">
                <a:solidFill>
                  <a:schemeClr val="tx1"/>
                </a:solidFill>
                <a:latin typeface="Century Gothic" panose="020B0502020202020204" pitchFamily="34" charset="0"/>
              </a:rPr>
              <a:t> </a:t>
            </a:r>
            <a:r>
              <a:rPr sz="1500" b="1" dirty="0" err="1">
                <a:solidFill>
                  <a:schemeClr val="tx1"/>
                </a:solidFill>
                <a:latin typeface="Century Gothic" panose="020B0502020202020204" pitchFamily="34" charset="0"/>
              </a:rPr>
              <a:t>su</a:t>
            </a:r>
            <a:r>
              <a:rPr sz="1500" b="1" spc="-15" dirty="0">
                <a:solidFill>
                  <a:schemeClr val="tx1"/>
                </a:solidFill>
                <a:latin typeface="Century Gothic" panose="020B0502020202020204" pitchFamily="34" charset="0"/>
              </a:rPr>
              <a:t> </a:t>
            </a:r>
            <a:r>
              <a:rPr sz="1500" b="1" spc="-10" dirty="0">
                <a:solidFill>
                  <a:schemeClr val="tx1"/>
                </a:solidFill>
                <a:latin typeface="Century Gothic" panose="020B0502020202020204" pitchFamily="34" charset="0"/>
              </a:rPr>
              <a:t>contrato.</a:t>
            </a:r>
            <a:endParaRPr sz="1500" dirty="0">
              <a:solidFill>
                <a:schemeClr val="tx1"/>
              </a:solidFill>
              <a:latin typeface="Century Gothic" panose="020B0502020202020204" pitchFamily="34" charset="0"/>
            </a:endParaRPr>
          </a:p>
          <a:p>
            <a:pPr marL="299085" indent="-286385">
              <a:lnSpc>
                <a:spcPct val="100000"/>
              </a:lnSpc>
              <a:buClr>
                <a:srgbClr val="FF0000"/>
              </a:buClr>
              <a:buChar char="•"/>
              <a:tabLst>
                <a:tab pos="299085" algn="l"/>
              </a:tabLst>
            </a:pPr>
            <a:r>
              <a:rPr sz="1500" dirty="0">
                <a:solidFill>
                  <a:schemeClr val="tx1"/>
                </a:solidFill>
                <a:latin typeface="Century Gothic" panose="020B0502020202020204" pitchFamily="34" charset="0"/>
                <a:cs typeface="Arial MT"/>
              </a:rPr>
              <a:t>La</a:t>
            </a:r>
            <a:r>
              <a:rPr sz="1500" spc="-2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emisión</a:t>
            </a:r>
            <a:r>
              <a:rPr sz="1500" spc="-2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del</a:t>
            </a:r>
            <a:r>
              <a:rPr sz="1500" spc="-2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título</a:t>
            </a:r>
            <a:r>
              <a:rPr sz="1500" spc="-45" dirty="0">
                <a:solidFill>
                  <a:schemeClr val="tx1"/>
                </a:solidFill>
                <a:latin typeface="Century Gothic" panose="020B0502020202020204" pitchFamily="34" charset="0"/>
                <a:cs typeface="Arial MT"/>
              </a:rPr>
              <a:t> </a:t>
            </a:r>
            <a:r>
              <a:rPr sz="1500" b="1" dirty="0">
                <a:solidFill>
                  <a:schemeClr val="tx1"/>
                </a:solidFill>
                <a:latin typeface="Century Gothic" panose="020B0502020202020204" pitchFamily="34" charset="0"/>
              </a:rPr>
              <a:t>no</a:t>
            </a:r>
            <a:r>
              <a:rPr sz="1500" b="1" spc="-3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puede</a:t>
            </a:r>
            <a:r>
              <a:rPr sz="1500" b="1" spc="-2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ser</a:t>
            </a:r>
            <a:r>
              <a:rPr sz="1500" b="1" spc="-2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posterior</a:t>
            </a:r>
            <a:r>
              <a:rPr sz="1500" b="1" spc="-3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al</a:t>
            </a:r>
            <a:r>
              <a:rPr sz="1500" b="1" spc="-25" dirty="0">
                <a:solidFill>
                  <a:schemeClr val="tx1"/>
                </a:solidFill>
                <a:latin typeface="Century Gothic" panose="020B0502020202020204" pitchFamily="34" charset="0"/>
              </a:rPr>
              <a:t> </a:t>
            </a:r>
            <a:r>
              <a:rPr lang="es-PE" sz="1500" b="1" spc="-10" dirty="0">
                <a:solidFill>
                  <a:schemeClr val="tx1"/>
                </a:solidFill>
                <a:latin typeface="Century Gothic" panose="020B0502020202020204" pitchFamily="34" charset="0"/>
              </a:rPr>
              <a:t>15</a:t>
            </a:r>
            <a:r>
              <a:rPr sz="1500" b="1" spc="-10" dirty="0">
                <a:solidFill>
                  <a:schemeClr val="tx1"/>
                </a:solidFill>
                <a:latin typeface="Century Gothic" panose="020B0502020202020204" pitchFamily="34" charset="0"/>
              </a:rPr>
              <a:t>/0</a:t>
            </a:r>
            <a:r>
              <a:rPr lang="es-PE" sz="1500" b="1" spc="-10" dirty="0">
                <a:solidFill>
                  <a:schemeClr val="tx1"/>
                </a:solidFill>
                <a:latin typeface="Century Gothic" panose="020B0502020202020204" pitchFamily="34" charset="0"/>
              </a:rPr>
              <a:t>4</a:t>
            </a:r>
            <a:r>
              <a:rPr sz="1500" b="1" spc="-10" dirty="0">
                <a:solidFill>
                  <a:schemeClr val="tx1"/>
                </a:solidFill>
                <a:latin typeface="Century Gothic" panose="020B0502020202020204" pitchFamily="34" charset="0"/>
              </a:rPr>
              <a:t>/202</a:t>
            </a:r>
            <a:r>
              <a:rPr lang="es-PE" sz="1500" b="1" spc="-10" dirty="0">
                <a:solidFill>
                  <a:schemeClr val="tx1"/>
                </a:solidFill>
                <a:latin typeface="Century Gothic" panose="020B0502020202020204" pitchFamily="34" charset="0"/>
              </a:rPr>
              <a:t>4</a:t>
            </a:r>
            <a:r>
              <a:rPr sz="1500" b="1" spc="-10" dirty="0">
                <a:solidFill>
                  <a:schemeClr val="tx1"/>
                </a:solidFill>
                <a:latin typeface="Century Gothic" panose="020B0502020202020204" pitchFamily="34" charset="0"/>
              </a:rPr>
              <a:t>.</a:t>
            </a:r>
            <a:endParaRPr sz="1500" dirty="0">
              <a:solidFill>
                <a:schemeClr val="tx1"/>
              </a:solidFill>
              <a:latin typeface="Century Gothic" panose="020B0502020202020204" pitchFamily="34" charset="0"/>
            </a:endParaRPr>
          </a:p>
          <a:p>
            <a:pPr marL="295910" marR="5080" indent="-283845" algn="just">
              <a:lnSpc>
                <a:spcPct val="100000"/>
              </a:lnSpc>
              <a:buClr>
                <a:srgbClr val="FF0000"/>
              </a:buClr>
              <a:buChar char="•"/>
              <a:tabLst>
                <a:tab pos="299085" algn="l"/>
              </a:tabLst>
            </a:pPr>
            <a:r>
              <a:rPr sz="1500" dirty="0">
                <a:solidFill>
                  <a:schemeClr val="tx1"/>
                </a:solidFill>
                <a:latin typeface="Century Gothic" panose="020B0502020202020204" pitchFamily="34" charset="0"/>
                <a:cs typeface="Arial MT"/>
              </a:rPr>
              <a:t>Tener</a:t>
            </a:r>
            <a:r>
              <a:rPr sz="1500" spc="4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buena</a:t>
            </a:r>
            <a:r>
              <a:rPr sz="1500" spc="42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salud</a:t>
            </a:r>
            <a:r>
              <a:rPr sz="1500" spc="434"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física,</a:t>
            </a:r>
            <a:r>
              <a:rPr sz="1500" spc="4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mental</a:t>
            </a:r>
            <a:r>
              <a:rPr sz="1500" spc="42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y</a:t>
            </a:r>
            <a:r>
              <a:rPr sz="1500" spc="409"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disponibilidad</a:t>
            </a:r>
            <a:r>
              <a:rPr sz="1500" spc="434"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para</a:t>
            </a:r>
            <a:r>
              <a:rPr sz="1500" spc="4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ejercer</a:t>
            </a:r>
            <a:r>
              <a:rPr sz="1500" spc="415" dirty="0">
                <a:solidFill>
                  <a:schemeClr val="tx1"/>
                </a:solidFill>
                <a:latin typeface="Century Gothic" panose="020B0502020202020204" pitchFamily="34" charset="0"/>
                <a:cs typeface="Arial MT"/>
              </a:rPr>
              <a:t> </a:t>
            </a:r>
            <a:r>
              <a:rPr sz="1500" spc="-25" dirty="0">
                <a:solidFill>
                  <a:schemeClr val="tx1"/>
                </a:solidFill>
                <a:latin typeface="Century Gothic" panose="020B0502020202020204" pitchFamily="34" charset="0"/>
                <a:cs typeface="Arial MT"/>
              </a:rPr>
              <a:t>la 	</a:t>
            </a:r>
            <a:r>
              <a:rPr sz="1500" dirty="0">
                <a:solidFill>
                  <a:schemeClr val="tx1"/>
                </a:solidFill>
                <a:latin typeface="Century Gothic" panose="020B0502020202020204" pitchFamily="34" charset="0"/>
                <a:cs typeface="Arial MT"/>
              </a:rPr>
              <a:t>docencia</a:t>
            </a:r>
            <a:r>
              <a:rPr sz="1500" spc="-5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en</a:t>
            </a:r>
            <a:r>
              <a:rPr sz="1500" spc="-4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forma</a:t>
            </a:r>
            <a:r>
              <a:rPr sz="1500" spc="-3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efectiva</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(declaración</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jurada</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según</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el</a:t>
            </a:r>
            <a:r>
              <a:rPr sz="1500" spc="-3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anexo</a:t>
            </a:r>
            <a:r>
              <a:rPr sz="1500" spc="-20" dirty="0">
                <a:solidFill>
                  <a:schemeClr val="tx1"/>
                </a:solidFill>
                <a:latin typeface="Century Gothic" panose="020B0502020202020204" pitchFamily="34" charset="0"/>
                <a:cs typeface="Arial MT"/>
              </a:rPr>
              <a:t> </a:t>
            </a:r>
            <a:r>
              <a:rPr sz="1500" spc="-25" dirty="0">
                <a:solidFill>
                  <a:schemeClr val="tx1"/>
                </a:solidFill>
                <a:latin typeface="Century Gothic" panose="020B0502020202020204" pitchFamily="34" charset="0"/>
                <a:cs typeface="Arial MT"/>
              </a:rPr>
              <a:t>8).</a:t>
            </a:r>
            <a:endParaRPr sz="1500" dirty="0">
              <a:solidFill>
                <a:schemeClr val="tx1"/>
              </a:solidFill>
              <a:latin typeface="Century Gothic" panose="020B0502020202020204" pitchFamily="34" charset="0"/>
              <a:cs typeface="Arial MT"/>
            </a:endParaRPr>
          </a:p>
          <a:p>
            <a:pPr marL="295910" marR="5080" indent="-283845" algn="just">
              <a:lnSpc>
                <a:spcPct val="100000"/>
              </a:lnSpc>
              <a:buClr>
                <a:srgbClr val="FF0000"/>
              </a:buClr>
              <a:buChar char="•"/>
              <a:tabLst>
                <a:tab pos="299085" algn="l"/>
              </a:tabLst>
            </a:pPr>
            <a:r>
              <a:rPr sz="1500" dirty="0">
                <a:solidFill>
                  <a:schemeClr val="tx1"/>
                </a:solidFill>
                <a:latin typeface="Century Gothic" panose="020B0502020202020204" pitchFamily="34" charset="0"/>
                <a:cs typeface="Arial MT"/>
              </a:rPr>
              <a:t>Cumplimiento</a:t>
            </a:r>
            <a:r>
              <a:rPr sz="1500" spc="26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229"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requisitos</a:t>
            </a:r>
            <a:r>
              <a:rPr sz="1500" spc="254"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dispuestos</a:t>
            </a:r>
            <a:r>
              <a:rPr sz="1500" spc="2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en</a:t>
            </a:r>
            <a:r>
              <a:rPr sz="1500" spc="240" dirty="0">
                <a:solidFill>
                  <a:schemeClr val="tx1"/>
                </a:solidFill>
                <a:latin typeface="Century Gothic" panose="020B0502020202020204" pitchFamily="34" charset="0"/>
                <a:cs typeface="Arial MT"/>
              </a:rPr>
              <a:t> </a:t>
            </a:r>
            <a:r>
              <a:rPr sz="1500" dirty="0" err="1">
                <a:solidFill>
                  <a:schemeClr val="tx1"/>
                </a:solidFill>
                <a:latin typeface="Century Gothic" panose="020B0502020202020204" pitchFamily="34" charset="0"/>
                <a:cs typeface="Arial MT"/>
              </a:rPr>
              <a:t>anexo</a:t>
            </a:r>
            <a:r>
              <a:rPr sz="1500" spc="254"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I</a:t>
            </a:r>
            <a:r>
              <a:rPr sz="1500" spc="24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24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la</a:t>
            </a:r>
            <a:r>
              <a:rPr sz="1500" spc="2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RVM</a:t>
            </a:r>
            <a:r>
              <a:rPr sz="1500" spc="240" dirty="0">
                <a:solidFill>
                  <a:schemeClr val="tx1"/>
                </a:solidFill>
                <a:latin typeface="Century Gothic" panose="020B0502020202020204" pitchFamily="34" charset="0"/>
                <a:cs typeface="Arial MT"/>
              </a:rPr>
              <a:t> </a:t>
            </a:r>
            <a:r>
              <a:rPr sz="1500" spc="-25" dirty="0">
                <a:solidFill>
                  <a:schemeClr val="tx1"/>
                </a:solidFill>
                <a:latin typeface="Century Gothic" panose="020B0502020202020204" pitchFamily="34" charset="0"/>
                <a:cs typeface="Arial MT"/>
              </a:rPr>
              <a:t>N.° </a:t>
            </a:r>
            <a:r>
              <a:rPr sz="1500" b="1" spc="-25" dirty="0">
                <a:solidFill>
                  <a:schemeClr val="tx1"/>
                </a:solidFill>
                <a:latin typeface="Century Gothic" panose="020B0502020202020204" pitchFamily="34" charset="0"/>
                <a:cs typeface="Arial MT"/>
              </a:rPr>
              <a:t>	</a:t>
            </a:r>
            <a:r>
              <a:rPr sz="1500" b="1" spc="-10" dirty="0">
                <a:solidFill>
                  <a:schemeClr val="tx1"/>
                </a:solidFill>
                <a:latin typeface="Century Gothic" panose="020B0502020202020204" pitchFamily="34" charset="0"/>
                <a:cs typeface="Arial MT"/>
              </a:rPr>
              <a:t>0</a:t>
            </a:r>
            <a:r>
              <a:rPr lang="es-PE" sz="1500" b="1" spc="-10" dirty="0">
                <a:solidFill>
                  <a:schemeClr val="tx1"/>
                </a:solidFill>
                <a:latin typeface="Century Gothic" panose="020B0502020202020204" pitchFamily="34" charset="0"/>
                <a:cs typeface="Arial MT"/>
              </a:rPr>
              <a:t>37</a:t>
            </a:r>
            <a:r>
              <a:rPr sz="1500" b="1" spc="-10" dirty="0">
                <a:solidFill>
                  <a:schemeClr val="tx1"/>
                </a:solidFill>
                <a:latin typeface="Century Gothic" panose="020B0502020202020204" pitchFamily="34" charset="0"/>
                <a:cs typeface="Arial MT"/>
              </a:rPr>
              <a:t>-202</a:t>
            </a:r>
            <a:r>
              <a:rPr lang="es-PE" sz="1500" b="1" spc="-10" dirty="0">
                <a:solidFill>
                  <a:schemeClr val="tx1"/>
                </a:solidFill>
                <a:latin typeface="Century Gothic" panose="020B0502020202020204" pitchFamily="34" charset="0"/>
                <a:cs typeface="Arial MT"/>
              </a:rPr>
              <a:t>4</a:t>
            </a:r>
            <a:r>
              <a:rPr sz="1500" b="1" spc="-10" dirty="0">
                <a:solidFill>
                  <a:schemeClr val="tx1"/>
                </a:solidFill>
                <a:latin typeface="Century Gothic" panose="020B0502020202020204" pitchFamily="34" charset="0"/>
                <a:cs typeface="Arial MT"/>
              </a:rPr>
              <a:t>-</a:t>
            </a:r>
            <a:r>
              <a:rPr sz="1500" b="1" dirty="0">
                <a:solidFill>
                  <a:schemeClr val="tx1"/>
                </a:solidFill>
                <a:latin typeface="Century Gothic" panose="020B0502020202020204" pitchFamily="34" charset="0"/>
                <a:cs typeface="Arial MT"/>
              </a:rPr>
              <a:t>MINEDU</a:t>
            </a:r>
            <a:r>
              <a:rPr sz="1500" b="1" spc="15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según</a:t>
            </a:r>
            <a:r>
              <a:rPr sz="1500" spc="15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el</a:t>
            </a:r>
            <a:r>
              <a:rPr sz="1500" spc="1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nivel,</a:t>
            </a:r>
            <a:r>
              <a:rPr sz="1500" spc="16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modalidad</a:t>
            </a:r>
            <a:r>
              <a:rPr sz="1500" spc="16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o</a:t>
            </a:r>
            <a:r>
              <a:rPr sz="1500" spc="1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área</a:t>
            </a:r>
            <a:r>
              <a:rPr sz="1500" spc="14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curricular</a:t>
            </a:r>
            <a:r>
              <a:rPr sz="1500" spc="15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150" dirty="0">
                <a:solidFill>
                  <a:schemeClr val="tx1"/>
                </a:solidFill>
                <a:latin typeface="Century Gothic" panose="020B0502020202020204" pitchFamily="34" charset="0"/>
                <a:cs typeface="Arial MT"/>
              </a:rPr>
              <a:t> </a:t>
            </a:r>
            <a:r>
              <a:rPr sz="1500" spc="-25" dirty="0">
                <a:solidFill>
                  <a:schemeClr val="tx1"/>
                </a:solidFill>
                <a:latin typeface="Century Gothic" panose="020B0502020202020204" pitchFamily="34" charset="0"/>
                <a:cs typeface="Arial MT"/>
              </a:rPr>
              <a:t>la 	</a:t>
            </a:r>
            <a:r>
              <a:rPr sz="1500" spc="-10" dirty="0">
                <a:solidFill>
                  <a:schemeClr val="tx1"/>
                </a:solidFill>
                <a:latin typeface="Century Gothic" panose="020B0502020202020204" pitchFamily="34" charset="0"/>
                <a:cs typeface="Arial MT"/>
              </a:rPr>
              <a:t>plaza.</a:t>
            </a:r>
            <a:endParaRPr sz="1500" dirty="0">
              <a:solidFill>
                <a:schemeClr val="tx1"/>
              </a:solidFill>
              <a:latin typeface="Century Gothic" panose="020B0502020202020204" pitchFamily="34" charset="0"/>
              <a:cs typeface="Arial MT"/>
            </a:endParaRPr>
          </a:p>
          <a:p>
            <a:pPr marL="296545" indent="-283845" algn="just">
              <a:lnSpc>
                <a:spcPct val="100000"/>
              </a:lnSpc>
              <a:spcBef>
                <a:spcPts val="5"/>
              </a:spcBef>
              <a:buClr>
                <a:srgbClr val="FF0000"/>
              </a:buClr>
              <a:buChar char="•"/>
              <a:tabLst>
                <a:tab pos="296545" algn="l"/>
              </a:tabLst>
            </a:pPr>
            <a:r>
              <a:rPr sz="1500" dirty="0">
                <a:solidFill>
                  <a:schemeClr val="tx1"/>
                </a:solidFill>
                <a:latin typeface="Century Gothic" panose="020B0502020202020204" pitchFamily="34" charset="0"/>
                <a:cs typeface="Arial MT"/>
              </a:rPr>
              <a:t>Los</a:t>
            </a:r>
            <a:r>
              <a:rPr sz="1500" spc="-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anexos</a:t>
            </a:r>
            <a:r>
              <a:rPr sz="1500" spc="-1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N°</a:t>
            </a:r>
            <a:r>
              <a:rPr sz="1500" spc="-10" dirty="0">
                <a:solidFill>
                  <a:schemeClr val="tx1"/>
                </a:solidFill>
                <a:latin typeface="Century Gothic" panose="020B0502020202020204" pitchFamily="34" charset="0"/>
                <a:cs typeface="Arial MT"/>
              </a:rPr>
              <a:t> </a:t>
            </a:r>
            <a:r>
              <a:rPr sz="1500" b="1" dirty="0">
                <a:solidFill>
                  <a:schemeClr val="tx1"/>
                </a:solidFill>
                <a:latin typeface="Century Gothic" panose="020B0502020202020204" pitchFamily="34" charset="0"/>
              </a:rPr>
              <a:t>8,</a:t>
            </a:r>
            <a:r>
              <a:rPr sz="1500" b="1" spc="-2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9,</a:t>
            </a:r>
            <a:r>
              <a:rPr sz="1500" b="1" spc="-3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10,</a:t>
            </a:r>
            <a:r>
              <a:rPr sz="1500" b="1" spc="-3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11,</a:t>
            </a:r>
            <a:r>
              <a:rPr sz="1500" b="1" spc="-2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12</a:t>
            </a:r>
            <a:r>
              <a:rPr sz="1500" b="1" spc="-2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y</a:t>
            </a:r>
            <a:r>
              <a:rPr sz="1500" b="1" spc="-2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19</a:t>
            </a:r>
            <a:r>
              <a:rPr sz="1500" b="1" spc="-15" dirty="0">
                <a:solidFill>
                  <a:schemeClr val="tx1"/>
                </a:solidFill>
                <a:latin typeface="Century Gothic" panose="020B0502020202020204" pitchFamily="34" charset="0"/>
              </a:rPr>
              <a:t> </a:t>
            </a:r>
            <a:r>
              <a:rPr sz="1500" dirty="0">
                <a:solidFill>
                  <a:schemeClr val="tx1"/>
                </a:solidFill>
                <a:latin typeface="Century Gothic" panose="020B0502020202020204" pitchFamily="34" charset="0"/>
                <a:cs typeface="Arial MT"/>
              </a:rPr>
              <a:t>de</a:t>
            </a:r>
            <a:r>
              <a:rPr sz="1500" spc="-2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la</a:t>
            </a:r>
            <a:r>
              <a:rPr sz="1500" spc="-1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presente</a:t>
            </a:r>
            <a:r>
              <a:rPr sz="1500" spc="-35" dirty="0">
                <a:solidFill>
                  <a:schemeClr val="tx1"/>
                </a:solidFill>
                <a:latin typeface="Century Gothic" panose="020B0502020202020204" pitchFamily="34" charset="0"/>
                <a:cs typeface="Arial MT"/>
              </a:rPr>
              <a:t> </a:t>
            </a:r>
            <a:r>
              <a:rPr sz="1500" spc="-10" dirty="0">
                <a:solidFill>
                  <a:schemeClr val="tx1"/>
                </a:solidFill>
                <a:latin typeface="Century Gothic" panose="020B0502020202020204" pitchFamily="34" charset="0"/>
                <a:cs typeface="Arial MT"/>
              </a:rPr>
              <a:t>norma.</a:t>
            </a:r>
            <a:endParaRPr sz="1500" dirty="0">
              <a:solidFill>
                <a:schemeClr val="tx1"/>
              </a:solidFill>
              <a:latin typeface="Century Gothic" panose="020B0502020202020204" pitchFamily="34" charset="0"/>
              <a:cs typeface="Arial MT"/>
            </a:endParaRPr>
          </a:p>
          <a:p>
            <a:pPr marL="295910" marR="5080" indent="-283845" algn="just">
              <a:lnSpc>
                <a:spcPct val="100000"/>
              </a:lnSpc>
              <a:buClr>
                <a:srgbClr val="FF0000"/>
              </a:buClr>
              <a:buChar char="•"/>
              <a:tabLst>
                <a:tab pos="299085" algn="l"/>
              </a:tabLst>
            </a:pPr>
            <a:r>
              <a:rPr sz="1500" dirty="0">
                <a:solidFill>
                  <a:schemeClr val="tx1"/>
                </a:solidFill>
                <a:latin typeface="Century Gothic" panose="020B0502020202020204" pitchFamily="34" charset="0"/>
                <a:cs typeface="Arial MT"/>
              </a:rPr>
              <a:t>Copia</a:t>
            </a:r>
            <a:r>
              <a:rPr sz="1500" spc="33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32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DNI,</a:t>
            </a:r>
            <a:r>
              <a:rPr sz="1500" spc="31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para</a:t>
            </a:r>
            <a:r>
              <a:rPr sz="1500" spc="32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el</a:t>
            </a:r>
            <a:r>
              <a:rPr sz="1500" spc="3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postulante</a:t>
            </a:r>
            <a:r>
              <a:rPr sz="1500" spc="32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extranjero</a:t>
            </a:r>
            <a:r>
              <a:rPr sz="1500" spc="3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deberá</a:t>
            </a:r>
            <a:r>
              <a:rPr sz="1500" spc="3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adjuntar</a:t>
            </a:r>
            <a:r>
              <a:rPr sz="1500" spc="32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a:t>
            </a:r>
            <a:r>
              <a:rPr sz="1500" spc="320" dirty="0">
                <a:solidFill>
                  <a:schemeClr val="tx1"/>
                </a:solidFill>
                <a:latin typeface="Century Gothic" panose="020B0502020202020204" pitchFamily="34" charset="0"/>
                <a:cs typeface="Arial MT"/>
              </a:rPr>
              <a:t> </a:t>
            </a:r>
            <a:r>
              <a:rPr sz="1500" spc="-25" dirty="0">
                <a:solidFill>
                  <a:schemeClr val="tx1"/>
                </a:solidFill>
                <a:latin typeface="Century Gothic" panose="020B0502020202020204" pitchFamily="34" charset="0"/>
                <a:cs typeface="Arial MT"/>
              </a:rPr>
              <a:t>su 	</a:t>
            </a:r>
            <a:r>
              <a:rPr sz="1500" dirty="0">
                <a:solidFill>
                  <a:schemeClr val="tx1"/>
                </a:solidFill>
                <a:latin typeface="Century Gothic" panose="020B0502020202020204" pitchFamily="34" charset="0"/>
                <a:cs typeface="Arial MT"/>
              </a:rPr>
              <a:t>expediente</a:t>
            </a:r>
            <a:r>
              <a:rPr sz="1500" spc="14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una</a:t>
            </a:r>
            <a:r>
              <a:rPr sz="1500" spc="114"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copia</a:t>
            </a:r>
            <a:r>
              <a:rPr sz="1500" spc="13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13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su</a:t>
            </a:r>
            <a:r>
              <a:rPr sz="1500" spc="1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Carné</a:t>
            </a:r>
            <a:r>
              <a:rPr sz="1500" spc="1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135" dirty="0">
                <a:solidFill>
                  <a:schemeClr val="tx1"/>
                </a:solidFill>
                <a:latin typeface="Century Gothic" panose="020B0502020202020204" pitchFamily="34" charset="0"/>
                <a:cs typeface="Arial MT"/>
              </a:rPr>
              <a:t> </a:t>
            </a:r>
            <a:r>
              <a:rPr sz="1500" dirty="0" err="1">
                <a:solidFill>
                  <a:schemeClr val="tx1"/>
                </a:solidFill>
                <a:latin typeface="Century Gothic" panose="020B0502020202020204" pitchFamily="34" charset="0"/>
                <a:cs typeface="Arial MT"/>
              </a:rPr>
              <a:t>Extranjería</a:t>
            </a:r>
            <a:r>
              <a:rPr sz="1500" dirty="0">
                <a:solidFill>
                  <a:schemeClr val="tx1"/>
                </a:solidFill>
                <a:latin typeface="Century Gothic" panose="020B0502020202020204" pitchFamily="34" charset="0"/>
                <a:cs typeface="Arial MT"/>
              </a:rPr>
              <a:t>,</a:t>
            </a:r>
            <a:r>
              <a:rPr sz="1500" spc="160" dirty="0">
                <a:solidFill>
                  <a:schemeClr val="tx1"/>
                </a:solidFill>
                <a:latin typeface="Century Gothic" panose="020B0502020202020204" pitchFamily="34" charset="0"/>
                <a:cs typeface="Arial MT"/>
              </a:rPr>
              <a:t> </a:t>
            </a:r>
            <a:r>
              <a:rPr sz="1500" dirty="0" err="1">
                <a:solidFill>
                  <a:schemeClr val="tx1"/>
                </a:solidFill>
                <a:latin typeface="Century Gothic" panose="020B0502020202020204" pitchFamily="34" charset="0"/>
                <a:cs typeface="Arial MT"/>
              </a:rPr>
              <a:t>además</a:t>
            </a:r>
            <a:r>
              <a:rPr sz="1500" spc="17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lang="es-PE" sz="1500" dirty="0">
                <a:solidFill>
                  <a:schemeClr val="tx1"/>
                </a:solidFill>
                <a:latin typeface="Century Gothic" panose="020B0502020202020204" pitchFamily="34" charset="0"/>
                <a:cs typeface="Arial MT"/>
              </a:rPr>
              <a:t>l registro y </a:t>
            </a:r>
            <a:r>
              <a:rPr sz="1500" dirty="0">
                <a:solidFill>
                  <a:schemeClr val="tx1"/>
                </a:solidFill>
                <a:latin typeface="Century Gothic" panose="020B0502020202020204" pitchFamily="34" charset="0"/>
                <a:cs typeface="Arial MT"/>
              </a:rPr>
              <a:t>de</a:t>
            </a:r>
            <a:r>
              <a:rPr sz="1500" spc="165" dirty="0">
                <a:solidFill>
                  <a:schemeClr val="tx1"/>
                </a:solidFill>
                <a:latin typeface="Century Gothic" panose="020B0502020202020204" pitchFamily="34" charset="0"/>
                <a:cs typeface="Arial MT"/>
              </a:rPr>
              <a:t> </a:t>
            </a:r>
            <a:r>
              <a:rPr sz="1500" spc="-25" dirty="0" err="1">
                <a:solidFill>
                  <a:schemeClr val="tx1"/>
                </a:solidFill>
                <a:latin typeface="Century Gothic" panose="020B0502020202020204" pitchFamily="34" charset="0"/>
                <a:cs typeface="Arial MT"/>
              </a:rPr>
              <a:t>su</a:t>
            </a:r>
            <a:r>
              <a:rPr sz="1500" spc="-25" dirty="0">
                <a:solidFill>
                  <a:schemeClr val="tx1"/>
                </a:solidFill>
                <a:latin typeface="Century Gothic" panose="020B0502020202020204" pitchFamily="34" charset="0"/>
                <a:cs typeface="Arial MT"/>
              </a:rPr>
              <a:t> </a:t>
            </a:r>
            <a:r>
              <a:rPr sz="1500" spc="-10" dirty="0" err="1">
                <a:solidFill>
                  <a:schemeClr val="tx1"/>
                </a:solidFill>
                <a:latin typeface="Century Gothic" panose="020B0502020202020204" pitchFamily="34" charset="0"/>
                <a:cs typeface="Arial MT"/>
              </a:rPr>
              <a:t>título</a:t>
            </a:r>
            <a:r>
              <a:rPr sz="1500" spc="-10" dirty="0">
                <a:solidFill>
                  <a:schemeClr val="tx1"/>
                </a:solidFill>
                <a:latin typeface="Century Gothic" panose="020B0502020202020204" pitchFamily="34" charset="0"/>
                <a:cs typeface="Arial MT"/>
              </a:rPr>
              <a:t>.</a:t>
            </a:r>
            <a:endParaRPr sz="1500" dirty="0">
              <a:solidFill>
                <a:schemeClr val="tx1"/>
              </a:solidFill>
              <a:latin typeface="Century Gothic" panose="020B0502020202020204" pitchFamily="34" charset="0"/>
              <a:cs typeface="Arial MT"/>
            </a:endParaRPr>
          </a:p>
        </p:txBody>
      </p:sp>
      <p:sp>
        <p:nvSpPr>
          <p:cNvPr id="3" name="CuadroTexto 2">
            <a:extLst>
              <a:ext uri="{FF2B5EF4-FFF2-40B4-BE49-F238E27FC236}">
                <a16:creationId xmlns:a16="http://schemas.microsoft.com/office/drawing/2014/main" xmlns="" id="{0E244337-25DB-36F6-DA6A-48770B76BC2D}"/>
              </a:ext>
            </a:extLst>
          </p:cNvPr>
          <p:cNvSpPr txBox="1"/>
          <p:nvPr/>
        </p:nvSpPr>
        <p:spPr>
          <a:xfrm>
            <a:off x="1864800" y="866798"/>
            <a:ext cx="4608000" cy="400110"/>
          </a:xfrm>
          <a:prstGeom prst="rect">
            <a:avLst/>
          </a:prstGeom>
          <a:noFill/>
        </p:spPr>
        <p:txBody>
          <a:bodyPr wrap="square">
            <a:spAutoFit/>
          </a:bodyPr>
          <a:lstStyle/>
          <a:p>
            <a:pPr marL="12700" algn="ctr">
              <a:lnSpc>
                <a:spcPct val="100000"/>
              </a:lnSpc>
              <a:spcBef>
                <a:spcPts val="660"/>
              </a:spcBef>
            </a:pPr>
            <a:r>
              <a:rPr lang="es-ES" sz="2000" b="1" spc="-10" dirty="0">
                <a:solidFill>
                  <a:srgbClr val="FF0000"/>
                </a:solidFill>
                <a:latin typeface="Century Gothic" panose="020B0502020202020204" pitchFamily="34" charset="0"/>
              </a:rPr>
              <a:t>Requisitos</a:t>
            </a:r>
            <a:endParaRPr lang="es-ES" sz="20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678562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6" name="Google Shape;120;p18">
            <a:extLst>
              <a:ext uri="{FF2B5EF4-FFF2-40B4-BE49-F238E27FC236}">
                <a16:creationId xmlns:a16="http://schemas.microsoft.com/office/drawing/2014/main" xmlns="" id="{EBC0304A-F843-4CD6-08B7-9D4C2BD902F7}"/>
              </a:ext>
            </a:extLst>
          </p:cNvPr>
          <p:cNvSpPr txBox="1"/>
          <p:nvPr/>
        </p:nvSpPr>
        <p:spPr>
          <a:xfrm>
            <a:off x="536699" y="508510"/>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Principales actividades</a:t>
            </a:r>
            <a:endParaRPr sz="2800" b="1" dirty="0">
              <a:solidFill>
                <a:srgbClr val="ED2E45"/>
              </a:solidFill>
              <a:latin typeface="Century Gothic"/>
              <a:ea typeface="Century Gothic"/>
              <a:cs typeface="Century Gothic"/>
              <a:sym typeface="Century Gothic"/>
            </a:endParaRPr>
          </a:p>
        </p:txBody>
      </p:sp>
      <p:grpSp>
        <p:nvGrpSpPr>
          <p:cNvPr id="71" name="Google Shape;929;p32">
            <a:extLst>
              <a:ext uri="{FF2B5EF4-FFF2-40B4-BE49-F238E27FC236}">
                <a16:creationId xmlns:a16="http://schemas.microsoft.com/office/drawing/2014/main" xmlns="" id="{154A2B86-EBFA-93FC-7516-41B048B206A2}"/>
              </a:ext>
            </a:extLst>
          </p:cNvPr>
          <p:cNvGrpSpPr/>
          <p:nvPr/>
        </p:nvGrpSpPr>
        <p:grpSpPr>
          <a:xfrm>
            <a:off x="655903" y="1127410"/>
            <a:ext cx="6760799" cy="791050"/>
            <a:chOff x="852325" y="1239125"/>
            <a:chExt cx="6059589" cy="791050"/>
          </a:xfrm>
        </p:grpSpPr>
        <p:sp>
          <p:nvSpPr>
            <p:cNvPr id="72" name="Google Shape;930;p32">
              <a:extLst>
                <a:ext uri="{FF2B5EF4-FFF2-40B4-BE49-F238E27FC236}">
                  <a16:creationId xmlns:a16="http://schemas.microsoft.com/office/drawing/2014/main" xmlns="" id="{D9C1E2A6-24F3-2A9D-B4A4-8D7D53F42BDD}"/>
                </a:ext>
              </a:extLst>
            </p:cNvPr>
            <p:cNvSpPr/>
            <p:nvPr/>
          </p:nvSpPr>
          <p:spPr>
            <a:xfrm>
              <a:off x="852325" y="14783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73" name="Google Shape;932;p32">
              <a:extLst>
                <a:ext uri="{FF2B5EF4-FFF2-40B4-BE49-F238E27FC236}">
                  <a16:creationId xmlns:a16="http://schemas.microsoft.com/office/drawing/2014/main" xmlns="" id="{DF7AB267-3534-AD68-FA0B-45A81C8A574B}"/>
                </a:ext>
              </a:extLst>
            </p:cNvPr>
            <p:cNvSpPr/>
            <p:nvPr/>
          </p:nvSpPr>
          <p:spPr>
            <a:xfrm>
              <a:off x="2195824" y="1275944"/>
              <a:ext cx="4716090" cy="478500"/>
            </a:xfrm>
            <a:prstGeom prst="roundRect">
              <a:avLst>
                <a:gd name="adj" fmla="val 50000"/>
              </a:avLst>
            </a:prstGeom>
            <a:solidFill>
              <a:sysClr val="window" lastClr="FFFFFF"/>
            </a:solidFill>
            <a:ln>
              <a:noFill/>
            </a:ln>
          </p:spPr>
          <p:txBody>
            <a:bodyPr spcFirstLastPara="1" wrap="square" lIns="18287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100"/>
                <a:buFontTx/>
                <a:buNone/>
                <a:tabLst/>
                <a:defRPr/>
              </a:pPr>
              <a:r>
                <a:rPr kumimoji="0" lang="es-ES" sz="1100" b="1" i="0" u="none" strike="noStrike" kern="0" cap="none" spc="0" normalizeH="0" baseline="0" noProof="0" dirty="0">
                  <a:ln>
                    <a:noFill/>
                  </a:ln>
                  <a:solidFill>
                    <a:schemeClr val="tx1"/>
                  </a:solidFill>
                  <a:effectLst/>
                  <a:uLnTx/>
                  <a:uFillTx/>
                  <a:latin typeface="Century Gothic" panose="020B0502020202020204" pitchFamily="34" charset="0"/>
                  <a:cs typeface="Arial MT"/>
                </a:rPr>
                <a:t>Postulante: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presentación</a:t>
              </a:r>
              <a:r>
                <a:rPr kumimoji="0" lang="es-ES" sz="1100" b="0" i="0" u="none" strike="noStrike" kern="0" cap="none" spc="105" normalizeH="0" baseline="0" noProof="0" dirty="0">
                  <a:ln>
                    <a:noFill/>
                  </a:ln>
                  <a:solidFill>
                    <a:schemeClr val="tx1"/>
                  </a:solidFill>
                  <a:effectLst/>
                  <a:uLnTx/>
                  <a:uFillTx/>
                  <a:latin typeface="Century Gothic" panose="020B0502020202020204" pitchFamily="34" charset="0"/>
                  <a:cs typeface="Arial MT"/>
                </a:rPr>
                <a:t> de</a:t>
              </a:r>
              <a:r>
                <a:rPr kumimoji="0" lang="es-ES" sz="1100" b="0" i="0" u="none" strike="noStrike" kern="0" cap="none" spc="90"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expediente</a:t>
              </a:r>
              <a:r>
                <a:rPr kumimoji="0" lang="es-ES" sz="1100" b="0" i="0" u="none" strike="noStrike" kern="0" cap="none" spc="10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a</a:t>
              </a:r>
              <a:r>
                <a:rPr kumimoji="0" lang="es-ES" sz="1100" b="0" i="0" u="none" strike="noStrike" kern="0" cap="none" spc="10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la</a:t>
              </a:r>
              <a:r>
                <a:rPr kumimoji="0" lang="es-ES" sz="1100" b="0" i="0" u="none" strike="noStrike" kern="0" cap="none" spc="10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UGEL</a:t>
              </a:r>
              <a:r>
                <a:rPr kumimoji="0" lang="es-ES" sz="1100" b="0" i="0" u="none" strike="noStrike" kern="0" cap="none" spc="40"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10" normalizeH="0" baseline="0" noProof="0" dirty="0">
                  <a:ln>
                    <a:noFill/>
                  </a:ln>
                  <a:solidFill>
                    <a:schemeClr val="tx1"/>
                  </a:solidFill>
                  <a:effectLst/>
                  <a:uLnTx/>
                  <a:uFillTx/>
                  <a:latin typeface="Century Gothic" panose="020B0502020202020204" pitchFamily="34" charset="0"/>
                  <a:cs typeface="Arial MT"/>
                </a:rPr>
                <a:t>donde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se</a:t>
              </a:r>
              <a:r>
                <a:rPr kumimoji="0" lang="es-ES" sz="1100" b="0" i="0" u="none" strike="noStrike" kern="0" cap="none" spc="-20"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10" normalizeH="0" baseline="0" noProof="0" dirty="0">
                  <a:ln>
                    <a:noFill/>
                  </a:ln>
                  <a:solidFill>
                    <a:schemeClr val="tx1"/>
                  </a:solidFill>
                  <a:effectLst/>
                  <a:uLnTx/>
                  <a:uFillTx/>
                  <a:latin typeface="Century Gothic" panose="020B0502020202020204" pitchFamily="34" charset="0"/>
                  <a:cs typeface="Arial MT"/>
                </a:rPr>
                <a:t>inscribió.</a:t>
              </a:r>
              <a:endParaRPr kumimoji="0" sz="1100" b="0" i="0" u="none" strike="noStrike" kern="0" cap="none" spc="0" normalizeH="0" baseline="0" noProof="0" dirty="0">
                <a:ln>
                  <a:noFill/>
                </a:ln>
                <a:solidFill>
                  <a:schemeClr val="tx1"/>
                </a:solidFill>
                <a:effectLst/>
                <a:uLnTx/>
                <a:uFillTx/>
                <a:latin typeface="Century Gothic" panose="020B0502020202020204" pitchFamily="34" charset="0"/>
                <a:ea typeface="Roboto"/>
                <a:cs typeface="Roboto"/>
                <a:sym typeface="Roboto"/>
              </a:endParaRPr>
            </a:p>
          </p:txBody>
        </p:sp>
        <p:cxnSp>
          <p:nvCxnSpPr>
            <p:cNvPr id="74" name="Google Shape;933;p32">
              <a:extLst>
                <a:ext uri="{FF2B5EF4-FFF2-40B4-BE49-F238E27FC236}">
                  <a16:creationId xmlns:a16="http://schemas.microsoft.com/office/drawing/2014/main" xmlns="" id="{8C2BCD64-016E-FE10-A8B3-9589830E0372}"/>
                </a:ext>
              </a:extLst>
            </p:cNvPr>
            <p:cNvCxnSpPr>
              <a:cxnSpLocks/>
            </p:cNvCxnSpPr>
            <p:nvPr/>
          </p:nvCxnSpPr>
          <p:spPr>
            <a:xfrm>
              <a:off x="1670150" y="1478375"/>
              <a:ext cx="508905" cy="0"/>
            </a:xfrm>
            <a:prstGeom prst="straightConnector1">
              <a:avLst/>
            </a:prstGeom>
            <a:noFill/>
            <a:ln w="9525" cap="flat" cmpd="sng">
              <a:solidFill>
                <a:srgbClr val="000000"/>
              </a:solidFill>
              <a:prstDash val="solid"/>
              <a:round/>
              <a:headEnd type="none" w="med" len="med"/>
              <a:tailEnd type="oval" w="med" len="med"/>
            </a:ln>
          </p:spPr>
        </p:cxnSp>
        <p:sp>
          <p:nvSpPr>
            <p:cNvPr id="75" name="Google Shape;931;p32">
              <a:extLst>
                <a:ext uri="{FF2B5EF4-FFF2-40B4-BE49-F238E27FC236}">
                  <a16:creationId xmlns:a16="http://schemas.microsoft.com/office/drawing/2014/main" xmlns="" id="{6EA7E5CD-7B53-5199-01E6-18227F5832A5}"/>
                </a:ext>
              </a:extLst>
            </p:cNvPr>
            <p:cNvSpPr/>
            <p:nvPr/>
          </p:nvSpPr>
          <p:spPr>
            <a:xfrm>
              <a:off x="985351" y="1239125"/>
              <a:ext cx="613683"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18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1</a:t>
              </a:r>
              <a:endParaRPr kumimoji="0" sz="2000" b="0" i="0" u="none" strike="noStrike" kern="0" cap="none" spc="0" normalizeH="0" baseline="0" noProof="0" dirty="0">
                <a:ln>
                  <a:noFill/>
                </a:ln>
                <a:solidFill>
                  <a:sysClr val="windowText" lastClr="000000"/>
                </a:solidFill>
                <a:effectLst/>
                <a:uLnTx/>
                <a:uFillTx/>
              </a:endParaRPr>
            </a:p>
          </p:txBody>
        </p:sp>
      </p:grpSp>
      <p:grpSp>
        <p:nvGrpSpPr>
          <p:cNvPr id="76" name="Google Shape;934;p32">
            <a:extLst>
              <a:ext uri="{FF2B5EF4-FFF2-40B4-BE49-F238E27FC236}">
                <a16:creationId xmlns:a16="http://schemas.microsoft.com/office/drawing/2014/main" xmlns="" id="{127DF54A-AA53-1FD1-187C-A54B88535972}"/>
              </a:ext>
            </a:extLst>
          </p:cNvPr>
          <p:cNvGrpSpPr/>
          <p:nvPr/>
        </p:nvGrpSpPr>
        <p:grpSpPr>
          <a:xfrm>
            <a:off x="990440" y="1766549"/>
            <a:ext cx="7685663" cy="791050"/>
            <a:chOff x="1251400" y="1913025"/>
            <a:chExt cx="6110019" cy="791050"/>
          </a:xfrm>
        </p:grpSpPr>
        <p:sp>
          <p:nvSpPr>
            <p:cNvPr id="77" name="Google Shape;935;p32">
              <a:extLst>
                <a:ext uri="{FF2B5EF4-FFF2-40B4-BE49-F238E27FC236}">
                  <a16:creationId xmlns:a16="http://schemas.microsoft.com/office/drawing/2014/main" xmlns="" id="{7E3928D8-2A68-5B03-228C-C48A888D4923}"/>
                </a:ext>
              </a:extLst>
            </p:cNvPr>
            <p:cNvSpPr/>
            <p:nvPr/>
          </p:nvSpPr>
          <p:spPr>
            <a:xfrm>
              <a:off x="1251400" y="21522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78" name="Google Shape;936;p32">
              <a:extLst>
                <a:ext uri="{FF2B5EF4-FFF2-40B4-BE49-F238E27FC236}">
                  <a16:creationId xmlns:a16="http://schemas.microsoft.com/office/drawing/2014/main" xmlns="" id="{5CC2760C-1F52-3AB5-E1EF-FD4BE0B25941}"/>
                </a:ext>
              </a:extLst>
            </p:cNvPr>
            <p:cNvSpPr/>
            <p:nvPr/>
          </p:nvSpPr>
          <p:spPr>
            <a:xfrm>
              <a:off x="2631639" y="1932830"/>
              <a:ext cx="4729780" cy="478500"/>
            </a:xfrm>
            <a:prstGeom prst="roundRect">
              <a:avLst>
                <a:gd name="adj" fmla="val 50000"/>
              </a:avLst>
            </a:prstGeom>
            <a:solidFill>
              <a:sysClr val="window" lastClr="FFFFFF"/>
            </a:solidFill>
            <a:ln>
              <a:noFill/>
            </a:ln>
          </p:spPr>
          <p:txBody>
            <a:bodyPr spcFirstLastPara="1" wrap="square" lIns="18287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100"/>
                <a:buFontTx/>
                <a:buNone/>
                <a:tabLst/>
                <a:defRPr/>
              </a:pPr>
              <a:r>
                <a:rPr kumimoji="0" lang="es-ES" sz="1100" b="1" i="0" u="none" strike="noStrike" kern="0" cap="none" spc="0" normalizeH="0" baseline="0" noProof="0" dirty="0">
                  <a:ln>
                    <a:noFill/>
                  </a:ln>
                  <a:solidFill>
                    <a:schemeClr val="tx1"/>
                  </a:solidFill>
                  <a:effectLst/>
                  <a:uLnTx/>
                  <a:uFillTx/>
                  <a:latin typeface="Century Gothic" panose="020B0502020202020204" pitchFamily="34" charset="0"/>
                </a:rPr>
                <a:t>Comité: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rPr>
                <a:t>verificación de cumplimiento de los requisitos de formación académica, generales y específicos</a:t>
              </a:r>
              <a:endParaRPr kumimoji="0" sz="1100" b="0" i="0" u="none" strike="noStrike" kern="0" cap="none" spc="0" normalizeH="0" baseline="0" noProof="0" dirty="0">
                <a:ln>
                  <a:noFill/>
                </a:ln>
                <a:solidFill>
                  <a:schemeClr val="tx1"/>
                </a:solidFill>
                <a:effectLst/>
                <a:uLnTx/>
                <a:uFillTx/>
                <a:latin typeface="Century Gothic" panose="020B0502020202020204" pitchFamily="34" charset="0"/>
                <a:sym typeface="Roboto"/>
              </a:endParaRPr>
            </a:p>
          </p:txBody>
        </p:sp>
        <p:cxnSp>
          <p:nvCxnSpPr>
            <p:cNvPr id="79" name="Google Shape;938;p32">
              <a:extLst>
                <a:ext uri="{FF2B5EF4-FFF2-40B4-BE49-F238E27FC236}">
                  <a16:creationId xmlns:a16="http://schemas.microsoft.com/office/drawing/2014/main" xmlns="" id="{9B111C3B-40A5-41D7-D1EA-0715E09D14A2}"/>
                </a:ext>
              </a:extLst>
            </p:cNvPr>
            <p:cNvCxnSpPr>
              <a:cxnSpLocks/>
            </p:cNvCxnSpPr>
            <p:nvPr/>
          </p:nvCxnSpPr>
          <p:spPr>
            <a:xfrm>
              <a:off x="1525537" y="2152275"/>
              <a:ext cx="1011714" cy="0"/>
            </a:xfrm>
            <a:prstGeom prst="straightConnector1">
              <a:avLst/>
            </a:prstGeom>
            <a:noFill/>
            <a:ln w="9525" cap="flat" cmpd="sng">
              <a:solidFill>
                <a:srgbClr val="000000"/>
              </a:solidFill>
              <a:prstDash val="solid"/>
              <a:round/>
              <a:headEnd type="none" w="med" len="med"/>
              <a:tailEnd type="oval" w="med" len="med"/>
            </a:ln>
          </p:spPr>
        </p:cxnSp>
        <p:sp>
          <p:nvSpPr>
            <p:cNvPr id="80" name="Google Shape;937;p32">
              <a:extLst>
                <a:ext uri="{FF2B5EF4-FFF2-40B4-BE49-F238E27FC236}">
                  <a16:creationId xmlns:a16="http://schemas.microsoft.com/office/drawing/2014/main" xmlns="" id="{4AFB76D1-5D7D-6313-BBAA-7E2E036E3380}"/>
                </a:ext>
              </a:extLst>
            </p:cNvPr>
            <p:cNvSpPr/>
            <p:nvPr/>
          </p:nvSpPr>
          <p:spPr>
            <a:xfrm>
              <a:off x="1404040" y="1913025"/>
              <a:ext cx="525636"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1800" b="0" i="0" u="none" strike="noStrike" kern="0" cap="none" spc="0" normalizeH="0" baseline="0" noProof="0" dirty="0">
                  <a:ln>
                    <a:noFill/>
                  </a:ln>
                  <a:solidFill>
                    <a:srgbClr val="FFFFFF"/>
                  </a:solidFill>
                  <a:effectLst/>
                  <a:uLnTx/>
                  <a:uFillTx/>
                  <a:latin typeface="Fira Sans Extra Condensed Medium"/>
                  <a:sym typeface="Fira Sans Extra Condensed Medium"/>
                </a:rPr>
                <a:t>2</a:t>
              </a:r>
              <a:endParaRPr kumimoji="0" sz="1800" b="0" i="0" u="none" strike="noStrike" kern="0" cap="none" spc="0" normalizeH="0" baseline="0" noProof="0" dirty="0">
                <a:ln>
                  <a:noFill/>
                </a:ln>
                <a:solidFill>
                  <a:srgbClr val="FFFFFF"/>
                </a:solidFill>
                <a:effectLst/>
                <a:uLnTx/>
                <a:uFillTx/>
                <a:latin typeface="Fira Sans Extra Condensed Medium"/>
              </a:endParaRPr>
            </a:p>
          </p:txBody>
        </p:sp>
      </p:grpSp>
      <p:grpSp>
        <p:nvGrpSpPr>
          <p:cNvPr id="81" name="Google Shape;939;p32">
            <a:extLst>
              <a:ext uri="{FF2B5EF4-FFF2-40B4-BE49-F238E27FC236}">
                <a16:creationId xmlns:a16="http://schemas.microsoft.com/office/drawing/2014/main" xmlns="" id="{BB3CCFCC-2431-6517-AAE5-4157E16DCF01}"/>
              </a:ext>
            </a:extLst>
          </p:cNvPr>
          <p:cNvGrpSpPr/>
          <p:nvPr/>
        </p:nvGrpSpPr>
        <p:grpSpPr>
          <a:xfrm>
            <a:off x="1478252" y="2392419"/>
            <a:ext cx="7197850" cy="792884"/>
            <a:chOff x="1670150" y="2585091"/>
            <a:chExt cx="7992799" cy="792884"/>
          </a:xfrm>
        </p:grpSpPr>
        <p:sp>
          <p:nvSpPr>
            <p:cNvPr id="82" name="Google Shape;940;p32">
              <a:extLst>
                <a:ext uri="{FF2B5EF4-FFF2-40B4-BE49-F238E27FC236}">
                  <a16:creationId xmlns:a16="http://schemas.microsoft.com/office/drawing/2014/main" xmlns="" id="{33CFA4B9-8A56-C5FE-B390-456953CBD1A3}"/>
                </a:ext>
              </a:extLst>
            </p:cNvPr>
            <p:cNvSpPr/>
            <p:nvPr/>
          </p:nvSpPr>
          <p:spPr>
            <a:xfrm>
              <a:off x="1670150" y="28261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83" name="Google Shape;941;p32">
              <a:extLst>
                <a:ext uri="{FF2B5EF4-FFF2-40B4-BE49-F238E27FC236}">
                  <a16:creationId xmlns:a16="http://schemas.microsoft.com/office/drawing/2014/main" xmlns="" id="{62394833-08AB-2509-74F8-BA7E3040BDA6}"/>
                </a:ext>
              </a:extLst>
            </p:cNvPr>
            <p:cNvSpPr/>
            <p:nvPr/>
          </p:nvSpPr>
          <p:spPr>
            <a:xfrm>
              <a:off x="1822728" y="2586950"/>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1800" b="0" i="0" u="none" strike="noStrike" kern="0" cap="none" spc="0" normalizeH="0" baseline="0" noProof="0" dirty="0">
                  <a:ln>
                    <a:noFill/>
                  </a:ln>
                  <a:solidFill>
                    <a:srgbClr val="FFFFFF"/>
                  </a:solidFill>
                  <a:effectLst/>
                  <a:uLnTx/>
                  <a:uFillTx/>
                  <a:latin typeface="Fira Sans Extra Condensed Medium"/>
                  <a:sym typeface="Fira Sans Extra Condensed Medium"/>
                </a:rPr>
                <a:t>3</a:t>
              </a:r>
              <a:endParaRPr kumimoji="0" sz="1800" b="0" i="0" u="none" strike="noStrike" kern="0" cap="none" spc="0" normalizeH="0" baseline="0" noProof="0" dirty="0">
                <a:ln>
                  <a:noFill/>
                </a:ln>
                <a:solidFill>
                  <a:srgbClr val="FFFFFF"/>
                </a:solidFill>
                <a:effectLst/>
                <a:uLnTx/>
                <a:uFillTx/>
                <a:latin typeface="Fira Sans Extra Condensed Medium"/>
              </a:endParaRPr>
            </a:p>
          </p:txBody>
        </p:sp>
        <p:sp>
          <p:nvSpPr>
            <p:cNvPr id="84" name="Google Shape;942;p32">
              <a:extLst>
                <a:ext uri="{FF2B5EF4-FFF2-40B4-BE49-F238E27FC236}">
                  <a16:creationId xmlns:a16="http://schemas.microsoft.com/office/drawing/2014/main" xmlns="" id="{94F7708D-2BAC-8812-8A34-9442984FBBA1}"/>
                </a:ext>
              </a:extLst>
            </p:cNvPr>
            <p:cNvSpPr/>
            <p:nvPr/>
          </p:nvSpPr>
          <p:spPr>
            <a:xfrm>
              <a:off x="3191037" y="2585091"/>
              <a:ext cx="6471912" cy="478500"/>
            </a:xfrm>
            <a:prstGeom prst="roundRect">
              <a:avLst>
                <a:gd name="adj" fmla="val 50000"/>
              </a:avLst>
            </a:prstGeom>
            <a:solidFill>
              <a:sysClr val="window" lastClr="FFFFFF"/>
            </a:solidFill>
            <a:ln>
              <a:noFill/>
            </a:ln>
          </p:spPr>
          <p:txBody>
            <a:bodyPr spcFirstLastPara="1" wrap="square" lIns="18287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Pts val="1100"/>
                <a:buFontTx/>
                <a:buNone/>
                <a:tabLst/>
                <a:defRPr/>
              </a:pPr>
              <a:r>
                <a:rPr kumimoji="0" lang="es-ES" sz="1100" b="1" i="0" u="none" strike="noStrike" kern="0" cap="none" spc="0" normalizeH="0" baseline="0" noProof="0" dirty="0">
                  <a:ln>
                    <a:noFill/>
                  </a:ln>
                  <a:solidFill>
                    <a:schemeClr val="tx1"/>
                  </a:solidFill>
                  <a:effectLst/>
                  <a:uLnTx/>
                  <a:uFillTx/>
                  <a:latin typeface="Century Gothic" panose="020B0502020202020204" pitchFamily="34" charset="0"/>
                  <a:cs typeface="Arial MT"/>
                </a:rPr>
                <a:t>Comité: </a:t>
              </a:r>
              <a:r>
                <a:rPr kumimoji="0" lang="es-ES" sz="1100" b="1" i="0" u="none" strike="noStrike" kern="0" cap="none" spc="10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actualización del</a:t>
              </a:r>
              <a:r>
                <a:rPr kumimoji="0" lang="es-ES" sz="1100" b="0" i="0" u="none" strike="noStrike" kern="0" cap="none" spc="9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orden</a:t>
              </a:r>
              <a:r>
                <a:rPr kumimoji="0" lang="es-ES" sz="1100" b="0" i="0" u="none" strike="noStrike" kern="0" cap="none" spc="90"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de</a:t>
              </a:r>
              <a:r>
                <a:rPr kumimoji="0" lang="es-ES" sz="1100" b="0" i="0" u="none" strike="noStrike" kern="0" cap="none" spc="9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méritos de acuerdo a</a:t>
              </a:r>
              <a:r>
                <a:rPr kumimoji="0" lang="es-ES" sz="1100" b="0" i="0" u="none" strike="noStrike" kern="0" cap="none" spc="90" normalizeH="0" baseline="0" noProof="0" dirty="0">
                  <a:ln>
                    <a:noFill/>
                  </a:ln>
                  <a:solidFill>
                    <a:schemeClr val="tx1"/>
                  </a:solidFill>
                  <a:effectLst/>
                  <a:uLnTx/>
                  <a:uFillTx/>
                  <a:latin typeface="Century Gothic" panose="020B0502020202020204" pitchFamily="34" charset="0"/>
                  <a:cs typeface="Arial MT"/>
                </a:rPr>
                <a:t> las bonificaciones</a:t>
              </a:r>
              <a:r>
                <a:rPr kumimoji="0" lang="es-ES" sz="1100" b="0" i="0" u="none" strike="noStrike" kern="0" cap="none" spc="90" normalizeH="0" noProof="0" dirty="0">
                  <a:ln>
                    <a:noFill/>
                  </a:ln>
                  <a:solidFill>
                    <a:schemeClr val="tx1"/>
                  </a:solidFill>
                  <a:effectLst/>
                  <a:uLnTx/>
                  <a:uFillTx/>
                  <a:latin typeface="Century Gothic" panose="020B0502020202020204" pitchFamily="34" charset="0"/>
                  <a:cs typeface="Arial MT"/>
                </a:rPr>
                <a:t> y desempates.</a:t>
              </a:r>
              <a:endParaRPr kumimoji="0" sz="1100" b="0" i="0" u="none" strike="noStrike" kern="0" cap="none" spc="0" normalizeH="0" baseline="0" noProof="0" dirty="0">
                <a:ln>
                  <a:noFill/>
                </a:ln>
                <a:solidFill>
                  <a:schemeClr val="tx1"/>
                </a:solidFill>
                <a:effectLst/>
                <a:uLnTx/>
                <a:uFillTx/>
                <a:latin typeface="Century Gothic" panose="020B0502020202020204" pitchFamily="34" charset="0"/>
                <a:ea typeface="Roboto"/>
                <a:cs typeface="Roboto"/>
                <a:sym typeface="Roboto"/>
              </a:endParaRPr>
            </a:p>
          </p:txBody>
        </p:sp>
        <p:cxnSp>
          <p:nvCxnSpPr>
            <p:cNvPr id="85" name="Google Shape;943;p32">
              <a:extLst>
                <a:ext uri="{FF2B5EF4-FFF2-40B4-BE49-F238E27FC236}">
                  <a16:creationId xmlns:a16="http://schemas.microsoft.com/office/drawing/2014/main" xmlns="" id="{643FE82D-E0D7-A51C-757F-C3C1C036564A}"/>
                </a:ext>
              </a:extLst>
            </p:cNvPr>
            <p:cNvCxnSpPr>
              <a:cxnSpLocks/>
              <a:stCxn id="83" idx="3"/>
            </p:cNvCxnSpPr>
            <p:nvPr/>
          </p:nvCxnSpPr>
          <p:spPr>
            <a:xfrm flipV="1">
              <a:off x="2466029" y="2824342"/>
              <a:ext cx="608431" cy="1858"/>
            </a:xfrm>
            <a:prstGeom prst="straightConnector1">
              <a:avLst/>
            </a:prstGeom>
            <a:noFill/>
            <a:ln w="9525" cap="flat" cmpd="sng">
              <a:solidFill>
                <a:srgbClr val="000000"/>
              </a:solidFill>
              <a:prstDash val="solid"/>
              <a:round/>
              <a:headEnd type="none" w="med" len="med"/>
              <a:tailEnd type="oval" w="med" len="med"/>
            </a:ln>
          </p:spPr>
        </p:cxnSp>
      </p:grpSp>
      <p:grpSp>
        <p:nvGrpSpPr>
          <p:cNvPr id="86" name="Google Shape;944;p32">
            <a:extLst>
              <a:ext uri="{FF2B5EF4-FFF2-40B4-BE49-F238E27FC236}">
                <a16:creationId xmlns:a16="http://schemas.microsoft.com/office/drawing/2014/main" xmlns="" id="{45E6B5A4-FD05-D50E-5CB9-843077C727B0}"/>
              </a:ext>
            </a:extLst>
          </p:cNvPr>
          <p:cNvGrpSpPr/>
          <p:nvPr/>
        </p:nvGrpSpPr>
        <p:grpSpPr>
          <a:xfrm>
            <a:off x="1769231" y="3068848"/>
            <a:ext cx="6780426" cy="791012"/>
            <a:chOff x="2088925" y="3260863"/>
            <a:chExt cx="6655960" cy="791012"/>
          </a:xfrm>
        </p:grpSpPr>
        <p:sp>
          <p:nvSpPr>
            <p:cNvPr id="87" name="Google Shape;945;p32">
              <a:extLst>
                <a:ext uri="{FF2B5EF4-FFF2-40B4-BE49-F238E27FC236}">
                  <a16:creationId xmlns:a16="http://schemas.microsoft.com/office/drawing/2014/main" xmlns="" id="{8903A9FB-338C-3617-D29E-BD7F2BCE523C}"/>
                </a:ext>
              </a:extLst>
            </p:cNvPr>
            <p:cNvSpPr/>
            <p:nvPr/>
          </p:nvSpPr>
          <p:spPr>
            <a:xfrm>
              <a:off x="2088925" y="35000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88" name="Google Shape;946;p32">
              <a:extLst>
                <a:ext uri="{FF2B5EF4-FFF2-40B4-BE49-F238E27FC236}">
                  <a16:creationId xmlns:a16="http://schemas.microsoft.com/office/drawing/2014/main" xmlns="" id="{3BA7CE1D-D6BD-70DB-2125-21BE6D4E9C1A}"/>
                </a:ext>
              </a:extLst>
            </p:cNvPr>
            <p:cNvSpPr/>
            <p:nvPr/>
          </p:nvSpPr>
          <p:spPr>
            <a:xfrm>
              <a:off x="2241418" y="3260863"/>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1800" b="0" i="0" u="none" strike="noStrike" kern="0" cap="none" spc="0" normalizeH="0" baseline="0" noProof="0" dirty="0">
                  <a:ln>
                    <a:noFill/>
                  </a:ln>
                  <a:solidFill>
                    <a:srgbClr val="FFFFFF"/>
                  </a:solidFill>
                  <a:effectLst/>
                  <a:uLnTx/>
                  <a:uFillTx/>
                  <a:latin typeface="Fira Sans Extra Condensed Medium"/>
                  <a:sym typeface="Fira Sans Extra Condensed Medium"/>
                </a:rPr>
                <a:t>4</a:t>
              </a:r>
              <a:endParaRPr kumimoji="0" sz="1800" b="0" i="0" u="none" strike="noStrike" kern="0" cap="none" spc="0" normalizeH="0" baseline="0" noProof="0" dirty="0">
                <a:ln>
                  <a:noFill/>
                </a:ln>
                <a:solidFill>
                  <a:srgbClr val="FFFFFF"/>
                </a:solidFill>
                <a:effectLst/>
                <a:uLnTx/>
                <a:uFillTx/>
                <a:latin typeface="Fira Sans Extra Condensed Medium"/>
              </a:endParaRPr>
            </a:p>
          </p:txBody>
        </p:sp>
        <p:sp>
          <p:nvSpPr>
            <p:cNvPr id="89" name="Google Shape;947;p32">
              <a:extLst>
                <a:ext uri="{FF2B5EF4-FFF2-40B4-BE49-F238E27FC236}">
                  <a16:creationId xmlns:a16="http://schemas.microsoft.com/office/drawing/2014/main" xmlns="" id="{D6A482A4-7E9C-F97E-4606-1B0052E1C051}"/>
                </a:ext>
              </a:extLst>
            </p:cNvPr>
            <p:cNvSpPr/>
            <p:nvPr/>
          </p:nvSpPr>
          <p:spPr>
            <a:xfrm>
              <a:off x="3501060" y="3296571"/>
              <a:ext cx="5243825" cy="511708"/>
            </a:xfrm>
            <a:prstGeom prst="roundRect">
              <a:avLst>
                <a:gd name="adj" fmla="val 50000"/>
              </a:avLst>
            </a:prstGeom>
            <a:solidFill>
              <a:sysClr val="window" lastClr="FFFFFF"/>
            </a:solidFill>
            <a:ln>
              <a:noFill/>
            </a:ln>
          </p:spPr>
          <p:txBody>
            <a:bodyPr spcFirstLastPara="1" wrap="square" lIns="182875" tIns="91425" rIns="91425" bIns="91425" anchor="ctr" anchorCtr="0">
              <a:noAutofit/>
            </a:bodyPr>
            <a:lstStyle/>
            <a:p>
              <a:pPr marL="12700" marR="5080" lvl="0" indent="0" algn="just" defTabSz="914400" eaLnBrk="1" fontAlgn="auto" latinLnBrk="0" hangingPunct="1">
                <a:lnSpc>
                  <a:spcPct val="107300"/>
                </a:lnSpc>
                <a:spcBef>
                  <a:spcPts val="795"/>
                </a:spcBef>
                <a:spcAft>
                  <a:spcPts val="0"/>
                </a:spcAft>
                <a:buClr>
                  <a:srgbClr val="FF0000"/>
                </a:buClr>
                <a:buSzTx/>
                <a:buFontTx/>
                <a:buNone/>
                <a:tabLst>
                  <a:tab pos="241300" algn="l"/>
                </a:tabLst>
                <a:defRPr/>
              </a:pPr>
              <a:r>
                <a:rPr kumimoji="0" lang="es-ES" sz="1100" b="1" i="0" u="none" strike="noStrike" kern="0" cap="none" spc="0" normalizeH="0" baseline="0" noProof="0" dirty="0">
                  <a:ln>
                    <a:noFill/>
                  </a:ln>
                  <a:solidFill>
                    <a:schemeClr val="tx1"/>
                  </a:solidFill>
                  <a:effectLst/>
                  <a:uLnTx/>
                  <a:uFillTx/>
                  <a:latin typeface="Century Gothic" panose="020B0502020202020204" pitchFamily="34" charset="0"/>
                  <a:cs typeface="Arial MT"/>
                </a:rPr>
                <a:t>Comité: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rPr>
                <a:t>p</a:t>
              </a:r>
              <a:r>
                <a:rPr kumimoji="0" lang="es-PE" sz="1100" b="0" i="0" u="none" strike="noStrike" kern="0" cap="none" spc="0" normalizeH="0" baseline="0" noProof="0" dirty="0" err="1">
                  <a:ln>
                    <a:noFill/>
                  </a:ln>
                  <a:solidFill>
                    <a:schemeClr val="tx1"/>
                  </a:solidFill>
                  <a:effectLst/>
                  <a:uLnTx/>
                  <a:uFillTx/>
                  <a:latin typeface="Century Gothic" panose="020B0502020202020204" pitchFamily="34" charset="0"/>
                </a:rPr>
                <a:t>u</a:t>
              </a:r>
              <a:r>
                <a:rPr kumimoji="0" lang="es-PE" sz="1100" b="0" i="0" u="none" strike="noStrike" kern="0" cap="none" spc="0" normalizeH="0" baseline="0" noProof="0" dirty="0" err="1">
                  <a:ln>
                    <a:noFill/>
                  </a:ln>
                  <a:solidFill>
                    <a:schemeClr val="tx1"/>
                  </a:solidFill>
                  <a:effectLst/>
                  <a:uLnTx/>
                  <a:uFillTx/>
                  <a:latin typeface="Century Gothic" panose="020B0502020202020204" pitchFamily="34" charset="0"/>
                  <a:cs typeface="Arial MT"/>
                </a:rPr>
                <a:t>blicación</a:t>
              </a:r>
              <a:r>
                <a:rPr kumimoji="0" lang="es-PE"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 de</a:t>
              </a:r>
              <a:r>
                <a:rPr kumimoji="0" lang="es-PE" sz="1100" b="0" i="0" u="none" strike="noStrike" kern="0" cap="none" spc="160" normalizeH="0" baseline="0" noProof="0" dirty="0">
                  <a:ln>
                    <a:noFill/>
                  </a:ln>
                  <a:solidFill>
                    <a:schemeClr val="tx1"/>
                  </a:solidFill>
                  <a:effectLst/>
                  <a:uLnTx/>
                  <a:uFillTx/>
                  <a:latin typeface="Century Gothic" panose="020B0502020202020204" pitchFamily="34" charset="0"/>
                  <a:cs typeface="Arial MT"/>
                </a:rPr>
                <a:t> </a:t>
              </a:r>
              <a:r>
                <a:rPr kumimoji="0" lang="es-PE"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resultados</a:t>
              </a:r>
              <a:r>
                <a:rPr kumimoji="0" lang="es-PE" sz="1100" b="0" i="0" u="none" strike="noStrike" kern="0" cap="none" spc="170" normalizeH="0" baseline="0" noProof="0" dirty="0">
                  <a:ln>
                    <a:noFill/>
                  </a:ln>
                  <a:solidFill>
                    <a:schemeClr val="tx1"/>
                  </a:solidFill>
                  <a:effectLst/>
                  <a:uLnTx/>
                  <a:uFillTx/>
                  <a:latin typeface="Century Gothic" panose="020B0502020202020204" pitchFamily="34" charset="0"/>
                  <a:cs typeface="Arial MT"/>
                </a:rPr>
                <a:t> </a:t>
              </a:r>
              <a:r>
                <a:rPr kumimoji="0" lang="es-PE"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preliminares</a:t>
              </a:r>
              <a:r>
                <a:rPr kumimoji="0" lang="es-PE" sz="1100" b="0" i="0" u="none" strike="noStrike" kern="0" cap="none" spc="165" normalizeH="0" baseline="0" noProof="0" dirty="0">
                  <a:ln>
                    <a:noFill/>
                  </a:ln>
                  <a:solidFill>
                    <a:schemeClr val="tx1"/>
                  </a:solidFill>
                  <a:effectLst/>
                  <a:uLnTx/>
                  <a:uFillTx/>
                  <a:latin typeface="Century Gothic" panose="020B0502020202020204" pitchFamily="34" charset="0"/>
                  <a:cs typeface="Arial MT"/>
                </a:rPr>
                <a:t> </a:t>
              </a:r>
              <a:r>
                <a:rPr kumimoji="0" lang="es-PE"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considerando</a:t>
              </a:r>
              <a:r>
                <a:rPr kumimoji="0" lang="es-PE" sz="1100" b="0" i="0" u="none" strike="noStrike" kern="0" cap="none" spc="170" normalizeH="0" baseline="0" noProof="0" dirty="0">
                  <a:ln>
                    <a:noFill/>
                  </a:ln>
                  <a:solidFill>
                    <a:schemeClr val="tx1"/>
                  </a:solidFill>
                  <a:effectLst/>
                  <a:uLnTx/>
                  <a:uFillTx/>
                  <a:latin typeface="Century Gothic" panose="020B0502020202020204" pitchFamily="34" charset="0"/>
                  <a:cs typeface="Arial MT"/>
                </a:rPr>
                <a:t> </a:t>
              </a:r>
              <a:r>
                <a:rPr kumimoji="0" lang="es-PE" sz="1100" b="0" i="0" u="none" strike="noStrike" kern="0" cap="none" spc="-25" normalizeH="0" baseline="0" noProof="0" dirty="0">
                  <a:ln>
                    <a:noFill/>
                  </a:ln>
                  <a:solidFill>
                    <a:schemeClr val="tx1"/>
                  </a:solidFill>
                  <a:effectLst/>
                  <a:uLnTx/>
                  <a:uFillTx/>
                  <a:latin typeface="Century Gothic" panose="020B0502020202020204" pitchFamily="34" charset="0"/>
                  <a:cs typeface="Arial MT"/>
                </a:rPr>
                <a:t>los </a:t>
              </a:r>
              <a:r>
                <a:rPr kumimoji="0" lang="es-PE" sz="1100" b="0" i="0" u="none" strike="noStrike" kern="0" cap="none" spc="-10" normalizeH="0" baseline="0" noProof="0" dirty="0">
                  <a:ln>
                    <a:noFill/>
                  </a:ln>
                  <a:solidFill>
                    <a:schemeClr val="tx1"/>
                  </a:solidFill>
                  <a:effectLst/>
                  <a:uLnTx/>
                  <a:uFillTx/>
                  <a:latin typeface="Century Gothic" panose="020B0502020202020204" pitchFamily="34" charset="0"/>
                  <a:cs typeface="Arial MT"/>
                </a:rPr>
                <a:t>desempates</a:t>
              </a:r>
              <a:r>
                <a:rPr kumimoji="0" lang="es-PE" sz="1100" b="0" i="0" u="none" strike="noStrike" kern="0" cap="none" spc="-10" normalizeH="0" noProof="0" dirty="0">
                  <a:ln>
                    <a:noFill/>
                  </a:ln>
                  <a:solidFill>
                    <a:schemeClr val="tx1"/>
                  </a:solidFill>
                  <a:effectLst/>
                  <a:uLnTx/>
                  <a:uFillTx/>
                  <a:latin typeface="Century Gothic" panose="020B0502020202020204" pitchFamily="34" charset="0"/>
                  <a:cs typeface="Arial MT"/>
                </a:rPr>
                <a:t> y las bonificaciones</a:t>
              </a:r>
              <a:endParaRPr kumimoji="0" lang="es-PE" sz="1100" b="0" i="0" u="none" strike="noStrike" kern="0" cap="none" spc="0" normalizeH="0" baseline="0" noProof="0" dirty="0">
                <a:ln>
                  <a:noFill/>
                </a:ln>
                <a:solidFill>
                  <a:schemeClr val="tx1"/>
                </a:solidFill>
                <a:effectLst/>
                <a:uLnTx/>
                <a:uFillTx/>
                <a:latin typeface="Century Gothic" panose="020B0502020202020204" pitchFamily="34" charset="0"/>
                <a:cs typeface="Arial MT"/>
              </a:endParaRPr>
            </a:p>
          </p:txBody>
        </p:sp>
        <p:cxnSp>
          <p:nvCxnSpPr>
            <p:cNvPr id="90" name="Google Shape;948;p32">
              <a:extLst>
                <a:ext uri="{FF2B5EF4-FFF2-40B4-BE49-F238E27FC236}">
                  <a16:creationId xmlns:a16="http://schemas.microsoft.com/office/drawing/2014/main" xmlns="" id="{B203BF14-C95B-394D-CB88-91B987C4BA19}"/>
                </a:ext>
              </a:extLst>
            </p:cNvPr>
            <p:cNvCxnSpPr>
              <a:cxnSpLocks/>
              <a:stCxn id="88" idx="3"/>
            </p:cNvCxnSpPr>
            <p:nvPr/>
          </p:nvCxnSpPr>
          <p:spPr>
            <a:xfrm flipV="1">
              <a:off x="2884720" y="3500075"/>
              <a:ext cx="585649" cy="38"/>
            </a:xfrm>
            <a:prstGeom prst="straightConnector1">
              <a:avLst/>
            </a:prstGeom>
            <a:noFill/>
            <a:ln w="9525" cap="flat" cmpd="sng">
              <a:solidFill>
                <a:srgbClr val="000000"/>
              </a:solidFill>
              <a:prstDash val="solid"/>
              <a:round/>
              <a:headEnd type="none" w="med" len="med"/>
              <a:tailEnd type="oval" w="med" len="med"/>
            </a:ln>
          </p:spPr>
        </p:cxnSp>
      </p:grpSp>
      <p:grpSp>
        <p:nvGrpSpPr>
          <p:cNvPr id="91" name="Google Shape;949;p32">
            <a:extLst>
              <a:ext uri="{FF2B5EF4-FFF2-40B4-BE49-F238E27FC236}">
                <a16:creationId xmlns:a16="http://schemas.microsoft.com/office/drawing/2014/main" xmlns="" id="{989393A4-15FF-0DB0-6AC3-F885B758AA45}"/>
              </a:ext>
            </a:extLst>
          </p:cNvPr>
          <p:cNvGrpSpPr/>
          <p:nvPr/>
        </p:nvGrpSpPr>
        <p:grpSpPr>
          <a:xfrm>
            <a:off x="2252241" y="3736387"/>
            <a:ext cx="6178610" cy="478500"/>
            <a:chOff x="2660106" y="3934775"/>
            <a:chExt cx="7218590" cy="478500"/>
          </a:xfrm>
        </p:grpSpPr>
        <p:sp>
          <p:nvSpPr>
            <p:cNvPr id="92" name="Google Shape;950;p32">
              <a:extLst>
                <a:ext uri="{FF2B5EF4-FFF2-40B4-BE49-F238E27FC236}">
                  <a16:creationId xmlns:a16="http://schemas.microsoft.com/office/drawing/2014/main" xmlns="" id="{A60823CA-8A81-6F5D-5BF5-67600E95D3A6}"/>
                </a:ext>
              </a:extLst>
            </p:cNvPr>
            <p:cNvSpPr/>
            <p:nvPr/>
          </p:nvSpPr>
          <p:spPr>
            <a:xfrm>
              <a:off x="2660106" y="3934775"/>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1800" b="0" i="0" u="none" strike="noStrike" kern="0" cap="none" spc="0" normalizeH="0" baseline="0" noProof="0" dirty="0">
                  <a:ln>
                    <a:noFill/>
                  </a:ln>
                  <a:solidFill>
                    <a:srgbClr val="FFFFFF"/>
                  </a:solidFill>
                  <a:effectLst/>
                  <a:uLnTx/>
                  <a:uFillTx/>
                  <a:latin typeface="Fira Sans Extra Condensed Medium"/>
                  <a:sym typeface="Fira Sans Extra Condensed Medium"/>
                </a:rPr>
                <a:t>5</a:t>
              </a:r>
              <a:endParaRPr kumimoji="0" sz="1800" b="0" i="0" u="none" strike="noStrike" kern="0" cap="none" spc="0" normalizeH="0" baseline="0" noProof="0" dirty="0">
                <a:ln>
                  <a:noFill/>
                </a:ln>
                <a:solidFill>
                  <a:srgbClr val="FFFFFF"/>
                </a:solidFill>
                <a:effectLst/>
                <a:uLnTx/>
                <a:uFillTx/>
                <a:latin typeface="Fira Sans Extra Condensed Medium"/>
              </a:endParaRPr>
            </a:p>
          </p:txBody>
        </p:sp>
        <p:sp>
          <p:nvSpPr>
            <p:cNvPr id="93" name="Google Shape;951;p32">
              <a:extLst>
                <a:ext uri="{FF2B5EF4-FFF2-40B4-BE49-F238E27FC236}">
                  <a16:creationId xmlns:a16="http://schemas.microsoft.com/office/drawing/2014/main" xmlns="" id="{7E816255-F073-2C0A-4A12-B665482FF654}"/>
                </a:ext>
              </a:extLst>
            </p:cNvPr>
            <p:cNvSpPr/>
            <p:nvPr/>
          </p:nvSpPr>
          <p:spPr>
            <a:xfrm>
              <a:off x="3993227" y="3949606"/>
              <a:ext cx="5885469" cy="413719"/>
            </a:xfrm>
            <a:prstGeom prst="roundRect">
              <a:avLst>
                <a:gd name="adj" fmla="val 50000"/>
              </a:avLst>
            </a:prstGeom>
            <a:solidFill>
              <a:sysClr val="window" lastClr="FFFFFF"/>
            </a:solidFill>
            <a:ln>
              <a:noFill/>
            </a:ln>
          </p:spPr>
          <p:txBody>
            <a:bodyPr spcFirstLastPara="1" wrap="square" lIns="182875" tIns="91425" rIns="91425" bIns="91425" anchor="ctr" anchorCtr="0">
              <a:noAutofit/>
            </a:bodyPr>
            <a:lstStyle/>
            <a:p>
              <a:pPr marL="12700" marR="0" lvl="0" indent="0" algn="just" defTabSz="914400" eaLnBrk="1" fontAlgn="auto" latinLnBrk="0" hangingPunct="1">
                <a:lnSpc>
                  <a:spcPct val="100000"/>
                </a:lnSpc>
                <a:spcBef>
                  <a:spcPts val="925"/>
                </a:spcBef>
                <a:spcAft>
                  <a:spcPts val="0"/>
                </a:spcAft>
                <a:buClr>
                  <a:srgbClr val="FF0000"/>
                </a:buClr>
                <a:buSzTx/>
                <a:buFontTx/>
                <a:buNone/>
                <a:tabLst>
                  <a:tab pos="240029" algn="l"/>
                </a:tabLst>
                <a:defRPr/>
              </a:pPr>
              <a:r>
                <a:rPr kumimoji="0" lang="es-ES" sz="1100" b="1" i="0" u="none" strike="noStrike" kern="0" cap="none" spc="0" normalizeH="0" baseline="0" noProof="0" dirty="0">
                  <a:ln>
                    <a:noFill/>
                  </a:ln>
                  <a:solidFill>
                    <a:schemeClr val="tx1"/>
                  </a:solidFill>
                  <a:effectLst/>
                  <a:uLnTx/>
                  <a:uFillTx/>
                  <a:latin typeface="Century Gothic" panose="020B0502020202020204" pitchFamily="34" charset="0"/>
                  <a:cs typeface="Arial MT"/>
                </a:rPr>
                <a:t>Comité: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absolución de</a:t>
              </a:r>
              <a:r>
                <a:rPr kumimoji="0" lang="es-ES" sz="1100" b="0" i="0" u="none" strike="noStrike" kern="0" cap="none" spc="-20"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los</a:t>
              </a:r>
              <a:r>
                <a:rPr kumimoji="0" lang="es-ES" sz="1100" b="0" i="0" u="none" strike="noStrike" kern="0" cap="none" spc="-3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reclamos</a:t>
              </a:r>
              <a:r>
                <a:rPr kumimoji="0" lang="es-ES" sz="1100" b="0" i="0" u="none" strike="noStrike" kern="0" cap="none" spc="-60"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que</a:t>
              </a:r>
              <a:r>
                <a:rPr kumimoji="0" lang="es-ES" sz="1100" b="0" i="0" u="none" strike="noStrike" kern="0" cap="none" spc="-35"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10" normalizeH="0" baseline="0" noProof="0" dirty="0">
                  <a:ln>
                    <a:noFill/>
                  </a:ln>
                  <a:solidFill>
                    <a:schemeClr val="tx1"/>
                  </a:solidFill>
                  <a:effectLst/>
                  <a:uLnTx/>
                  <a:uFillTx/>
                  <a:latin typeface="Century Gothic" panose="020B0502020202020204" pitchFamily="34" charset="0"/>
                  <a:cs typeface="Arial MT"/>
                </a:rPr>
                <a:t>hubiera.</a:t>
              </a:r>
              <a:endPar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endParaRPr>
            </a:p>
          </p:txBody>
        </p:sp>
        <p:cxnSp>
          <p:nvCxnSpPr>
            <p:cNvPr id="94" name="Google Shape;952;p32">
              <a:extLst>
                <a:ext uri="{FF2B5EF4-FFF2-40B4-BE49-F238E27FC236}">
                  <a16:creationId xmlns:a16="http://schemas.microsoft.com/office/drawing/2014/main" xmlns="" id="{4D51A843-357A-2DB5-053F-D2BEA9CB27A6}"/>
                </a:ext>
              </a:extLst>
            </p:cNvPr>
            <p:cNvCxnSpPr>
              <a:cxnSpLocks/>
              <a:stCxn id="92" idx="3"/>
            </p:cNvCxnSpPr>
            <p:nvPr/>
          </p:nvCxnSpPr>
          <p:spPr>
            <a:xfrm>
              <a:off x="3303407" y="4174025"/>
              <a:ext cx="540966" cy="0"/>
            </a:xfrm>
            <a:prstGeom prst="straightConnector1">
              <a:avLst/>
            </a:prstGeom>
            <a:noFill/>
            <a:ln w="9525" cap="flat" cmpd="sng">
              <a:solidFill>
                <a:srgbClr val="000000"/>
              </a:solidFill>
              <a:prstDash val="solid"/>
              <a:round/>
              <a:headEnd type="none" w="med" len="med"/>
              <a:tailEnd type="oval" w="med" len="med"/>
            </a:ln>
          </p:spPr>
        </p:cxnSp>
      </p:grpSp>
      <p:grpSp>
        <p:nvGrpSpPr>
          <p:cNvPr id="95" name="Google Shape;944;p32">
            <a:extLst>
              <a:ext uri="{FF2B5EF4-FFF2-40B4-BE49-F238E27FC236}">
                <a16:creationId xmlns:a16="http://schemas.microsoft.com/office/drawing/2014/main" xmlns="" id="{9855E657-9004-ADBC-6DE2-E3415F7F5B01}"/>
              </a:ext>
            </a:extLst>
          </p:cNvPr>
          <p:cNvGrpSpPr/>
          <p:nvPr/>
        </p:nvGrpSpPr>
        <p:grpSpPr>
          <a:xfrm>
            <a:off x="2650611" y="4380428"/>
            <a:ext cx="5784456" cy="525495"/>
            <a:chOff x="2241418" y="3213868"/>
            <a:chExt cx="6923881" cy="525495"/>
          </a:xfrm>
        </p:grpSpPr>
        <p:sp>
          <p:nvSpPr>
            <p:cNvPr id="97" name="Google Shape;946;p32">
              <a:extLst>
                <a:ext uri="{FF2B5EF4-FFF2-40B4-BE49-F238E27FC236}">
                  <a16:creationId xmlns:a16="http://schemas.microsoft.com/office/drawing/2014/main" xmlns="" id="{0A3F2154-5338-A8D0-D025-E4C749A306EB}"/>
                </a:ext>
              </a:extLst>
            </p:cNvPr>
            <p:cNvSpPr/>
            <p:nvPr/>
          </p:nvSpPr>
          <p:spPr>
            <a:xfrm>
              <a:off x="2241418" y="3260863"/>
              <a:ext cx="62031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Pts val="1100"/>
                <a:buFontTx/>
                <a:buNone/>
                <a:tabLst/>
                <a:defRPr/>
              </a:pPr>
              <a:r>
                <a:rPr kumimoji="0" lang="en" sz="1800" b="0" i="0" u="none" strike="noStrike" kern="0" cap="none" spc="0" normalizeH="0" baseline="0" noProof="0" dirty="0">
                  <a:ln>
                    <a:noFill/>
                  </a:ln>
                  <a:solidFill>
                    <a:srgbClr val="FFFFFF"/>
                  </a:solidFill>
                  <a:effectLst/>
                  <a:uLnTx/>
                  <a:uFillTx/>
                  <a:latin typeface="Fira Sans Extra Condensed Medium"/>
                  <a:sym typeface="Fira Sans Extra Condensed Medium"/>
                </a:rPr>
                <a:t>6</a:t>
              </a:r>
              <a:endParaRPr kumimoji="0" sz="1800" b="0" i="0" u="none" strike="noStrike" kern="0" cap="none" spc="0" normalizeH="0" baseline="0" noProof="0" dirty="0">
                <a:ln>
                  <a:noFill/>
                </a:ln>
                <a:solidFill>
                  <a:srgbClr val="FFFFFF"/>
                </a:solidFill>
                <a:effectLst/>
                <a:uLnTx/>
                <a:uFillTx/>
                <a:latin typeface="Fira Sans Extra Condensed Medium"/>
              </a:endParaRPr>
            </a:p>
          </p:txBody>
        </p:sp>
        <p:sp>
          <p:nvSpPr>
            <p:cNvPr id="98" name="Google Shape;947;p32">
              <a:extLst>
                <a:ext uri="{FF2B5EF4-FFF2-40B4-BE49-F238E27FC236}">
                  <a16:creationId xmlns:a16="http://schemas.microsoft.com/office/drawing/2014/main" xmlns="" id="{F2D665B5-94C5-AFA3-B6EE-BA0C33AEA831}"/>
                </a:ext>
              </a:extLst>
            </p:cNvPr>
            <p:cNvSpPr/>
            <p:nvPr/>
          </p:nvSpPr>
          <p:spPr>
            <a:xfrm>
              <a:off x="3439032" y="3213868"/>
              <a:ext cx="5726267" cy="478292"/>
            </a:xfrm>
            <a:prstGeom prst="roundRect">
              <a:avLst>
                <a:gd name="adj" fmla="val 50000"/>
              </a:avLst>
            </a:prstGeom>
            <a:solidFill>
              <a:sysClr val="window" lastClr="FFFFFF"/>
            </a:solidFill>
            <a:ln>
              <a:noFill/>
            </a:ln>
          </p:spPr>
          <p:txBody>
            <a:bodyPr spcFirstLastPara="1" wrap="square" lIns="182875" tIns="91425" rIns="91425" bIns="91425" anchor="ctr" anchorCtr="0">
              <a:noAutofit/>
            </a:bodyPr>
            <a:lstStyle/>
            <a:p>
              <a:pPr marL="12700" marR="0" lvl="0" indent="0" defTabSz="914400" eaLnBrk="1" fontAlgn="auto" latinLnBrk="0" hangingPunct="1">
                <a:lnSpc>
                  <a:spcPct val="100000"/>
                </a:lnSpc>
                <a:spcBef>
                  <a:spcPts val="925"/>
                </a:spcBef>
                <a:spcAft>
                  <a:spcPts val="0"/>
                </a:spcAft>
                <a:buClr>
                  <a:srgbClr val="FF0000"/>
                </a:buClr>
                <a:buSzTx/>
                <a:buFontTx/>
                <a:buNone/>
                <a:tabLst>
                  <a:tab pos="240029" algn="l"/>
                  <a:tab pos="1083945" algn="l"/>
                  <a:tab pos="2115820" algn="l"/>
                  <a:tab pos="2820035" algn="l"/>
                  <a:tab pos="3065145" algn="l"/>
                  <a:tab pos="3931285" algn="l"/>
                  <a:tab pos="4327525" algn="l"/>
                </a:tabLst>
                <a:defRPr/>
              </a:pPr>
              <a:r>
                <a:rPr kumimoji="0" lang="es-ES" sz="1100" b="1" i="0" u="none" strike="noStrike" kern="0" cap="none" spc="0" normalizeH="0" baseline="0" noProof="0" dirty="0">
                  <a:ln>
                    <a:noFill/>
                  </a:ln>
                  <a:solidFill>
                    <a:schemeClr val="tx1"/>
                  </a:solidFill>
                  <a:effectLst/>
                  <a:uLnTx/>
                  <a:uFillTx/>
                  <a:latin typeface="Century Gothic" panose="020B0502020202020204" pitchFamily="34" charset="0"/>
                  <a:cs typeface="Arial MT"/>
                </a:rPr>
                <a:t>Comité: </a:t>
              </a:r>
              <a:r>
                <a:rPr kumimoji="0" lang="es-ES" sz="1100" b="0" i="0" u="none" strike="noStrike" kern="0" cap="none" spc="-10" normalizeH="0" baseline="0" noProof="0" dirty="0">
                  <a:ln>
                    <a:noFill/>
                  </a:ln>
                  <a:solidFill>
                    <a:schemeClr val="tx1"/>
                  </a:solidFill>
                  <a:effectLst/>
                  <a:uLnTx/>
                  <a:uFillTx/>
                  <a:latin typeface="Century Gothic" panose="020B0502020202020204" pitchFamily="34" charset="0"/>
                  <a:cs typeface="Arial MT"/>
                </a:rPr>
                <a:t>Publicación de resultados finales </a:t>
              </a:r>
              <a:r>
                <a:rPr kumimoji="0" lang="es-ES" sz="1100" b="0" i="0" u="none" strike="noStrike" kern="0" cap="none" spc="-50" normalizeH="0" baseline="0" noProof="0" dirty="0">
                  <a:ln>
                    <a:noFill/>
                  </a:ln>
                  <a:solidFill>
                    <a:schemeClr val="tx1"/>
                  </a:solidFill>
                  <a:effectLst/>
                  <a:uLnTx/>
                  <a:uFillTx/>
                  <a:latin typeface="Century Gothic" panose="020B0502020202020204" pitchFamily="34" charset="0"/>
                  <a:cs typeface="Arial MT"/>
                </a:rPr>
                <a:t>y </a:t>
              </a:r>
              <a:r>
                <a:rPr kumimoji="0" lang="es-ES" sz="1100" b="0" i="0" u="none" strike="noStrike" kern="0" cap="none" spc="-10" normalizeH="0" baseline="0" noProof="0" dirty="0">
                  <a:ln>
                    <a:noFill/>
                  </a:ln>
                  <a:solidFill>
                    <a:schemeClr val="tx1"/>
                  </a:solidFill>
                  <a:effectLst/>
                  <a:uLnTx/>
                  <a:uFillTx/>
                  <a:latin typeface="Century Gothic" panose="020B0502020202020204" pitchFamily="34" charset="0"/>
                  <a:cs typeface="Arial MT"/>
                </a:rPr>
                <a:t>adjudicación de </a:t>
              </a:r>
              <a:r>
                <a:rPr kumimoji="0" lang="es-ES" sz="1100" b="0" i="0" u="none" strike="noStrike" kern="0" cap="none" spc="-25" normalizeH="0" baseline="0" noProof="0" dirty="0">
                  <a:ln>
                    <a:noFill/>
                  </a:ln>
                  <a:solidFill>
                    <a:schemeClr val="tx1"/>
                  </a:solidFill>
                  <a:effectLst/>
                  <a:uLnTx/>
                  <a:uFillTx/>
                  <a:latin typeface="Century Gothic" panose="020B0502020202020204" pitchFamily="34" charset="0"/>
                  <a:cs typeface="Arial MT"/>
                </a:rPr>
                <a:t>las</a:t>
              </a:r>
              <a:r>
                <a:rPr kumimoji="0" lang="es-ES" sz="1100" b="0" i="0" u="none" strike="noStrike" kern="0" cap="none" spc="0" normalizeH="0" baseline="0" noProof="0" dirty="0">
                  <a:ln>
                    <a:noFill/>
                  </a:ln>
                  <a:solidFill>
                    <a:schemeClr val="tx1"/>
                  </a:solidFill>
                  <a:effectLst/>
                  <a:uLnTx/>
                  <a:uFillTx/>
                  <a:latin typeface="Century Gothic" panose="020B0502020202020204" pitchFamily="34" charset="0"/>
                  <a:cs typeface="Arial MT"/>
                </a:rPr>
                <a:t> </a:t>
              </a:r>
              <a:r>
                <a:rPr kumimoji="0" lang="es-ES" sz="1100" b="0" i="0" u="none" strike="noStrike" kern="0" cap="none" spc="-10" normalizeH="0" baseline="0" noProof="0" dirty="0">
                  <a:ln>
                    <a:noFill/>
                  </a:ln>
                  <a:solidFill>
                    <a:schemeClr val="tx1"/>
                  </a:solidFill>
                  <a:effectLst/>
                  <a:uLnTx/>
                  <a:uFillTx/>
                  <a:latin typeface="Century Gothic" panose="020B0502020202020204" pitchFamily="34" charset="0"/>
                  <a:cs typeface="Arial MT"/>
                </a:rPr>
                <a:t>plazas ofertadas.</a:t>
              </a:r>
            </a:p>
          </p:txBody>
        </p:sp>
        <p:cxnSp>
          <p:nvCxnSpPr>
            <p:cNvPr id="99" name="Google Shape;948;p32">
              <a:extLst>
                <a:ext uri="{FF2B5EF4-FFF2-40B4-BE49-F238E27FC236}">
                  <a16:creationId xmlns:a16="http://schemas.microsoft.com/office/drawing/2014/main" xmlns="" id="{394426B3-507E-09A4-2E79-18FE46532968}"/>
                </a:ext>
              </a:extLst>
            </p:cNvPr>
            <p:cNvCxnSpPr>
              <a:cxnSpLocks/>
              <a:stCxn id="97" idx="3"/>
            </p:cNvCxnSpPr>
            <p:nvPr/>
          </p:nvCxnSpPr>
          <p:spPr>
            <a:xfrm flipV="1">
              <a:off x="2861730" y="3500075"/>
              <a:ext cx="481676" cy="38"/>
            </a:xfrm>
            <a:prstGeom prst="straightConnector1">
              <a:avLst/>
            </a:prstGeom>
            <a:noFill/>
            <a:ln w="9525" cap="flat" cmpd="sng">
              <a:solidFill>
                <a:srgbClr val="000000"/>
              </a:solidFill>
              <a:prstDash val="solid"/>
              <a:round/>
              <a:headEnd type="none" w="med" len="med"/>
              <a:tailEnd type="oval" w="med" len="med"/>
            </a:ln>
          </p:spPr>
        </p:cxnSp>
      </p:grpSp>
      <p:sp>
        <p:nvSpPr>
          <p:cNvPr id="104" name="Google Shape;945;p32">
            <a:extLst>
              <a:ext uri="{FF2B5EF4-FFF2-40B4-BE49-F238E27FC236}">
                <a16:creationId xmlns:a16="http://schemas.microsoft.com/office/drawing/2014/main" xmlns="" id="{DC08C9F7-C57A-ACC1-8597-00EEB7BEA67A}"/>
              </a:ext>
            </a:extLst>
          </p:cNvPr>
          <p:cNvSpPr/>
          <p:nvPr/>
        </p:nvSpPr>
        <p:spPr>
          <a:xfrm>
            <a:off x="2180991" y="4167352"/>
            <a:ext cx="456709"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Tree>
    <p:extLst>
      <p:ext uri="{BB962C8B-B14F-4D97-AF65-F5344CB8AC3E}">
        <p14:creationId xmlns:p14="http://schemas.microsoft.com/office/powerpoint/2010/main" val="93002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6"/>
        <p:cNvGrpSpPr/>
        <p:nvPr/>
      </p:nvGrpSpPr>
      <p:grpSpPr>
        <a:xfrm>
          <a:off x="0" y="0"/>
          <a:ext cx="0" cy="0"/>
          <a:chOff x="0" y="0"/>
          <a:chExt cx="0" cy="0"/>
        </a:xfrm>
      </p:grpSpPr>
      <p:sp>
        <p:nvSpPr>
          <p:cNvPr id="67" name="Google Shape;67;p14"/>
          <p:cNvSpPr/>
          <p:nvPr/>
        </p:nvSpPr>
        <p:spPr>
          <a:xfrm>
            <a:off x="3015150" y="2202250"/>
            <a:ext cx="6129000" cy="142995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0" name="Google Shape;70;p14" hidden="1"/>
          <p:cNvPicPr preferRelativeResize="0"/>
          <p:nvPr/>
        </p:nvPicPr>
        <p:blipFill rotWithShape="1">
          <a:blip r:embed="rId3">
            <a:alphaModFix/>
          </a:blip>
          <a:srcRect/>
          <a:stretch/>
        </p:blipFill>
        <p:spPr>
          <a:xfrm>
            <a:off x="862225" y="127028"/>
            <a:ext cx="1528719" cy="294836"/>
          </a:xfrm>
          <a:prstGeom prst="rect">
            <a:avLst/>
          </a:prstGeom>
          <a:noFill/>
          <a:ln>
            <a:noFill/>
          </a:ln>
        </p:spPr>
      </p:pic>
      <p:sp>
        <p:nvSpPr>
          <p:cNvPr id="71" name="Google Shape;71;p14"/>
          <p:cNvSpPr txBox="1"/>
          <p:nvPr/>
        </p:nvSpPr>
        <p:spPr>
          <a:xfrm>
            <a:off x="1145550" y="2072800"/>
            <a:ext cx="1869600" cy="15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9600" b="1" dirty="0">
              <a:solidFill>
                <a:srgbClr val="ED2E45"/>
              </a:solidFill>
              <a:latin typeface="Century Gothic"/>
              <a:ea typeface="Century Gothic"/>
              <a:cs typeface="Century Gothic"/>
              <a:sym typeface="Century Gothic"/>
            </a:endParaRPr>
          </a:p>
        </p:txBody>
      </p:sp>
      <p:sp>
        <p:nvSpPr>
          <p:cNvPr id="72" name="Google Shape;72;p14"/>
          <p:cNvSpPr txBox="1"/>
          <p:nvPr/>
        </p:nvSpPr>
        <p:spPr>
          <a:xfrm>
            <a:off x="3192525" y="2328375"/>
            <a:ext cx="54276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600" b="1" dirty="0">
                <a:solidFill>
                  <a:schemeClr val="lt1"/>
                </a:solidFill>
                <a:latin typeface="Century Gothic"/>
                <a:ea typeface="Century Gothic"/>
                <a:cs typeface="Century Gothic"/>
                <a:sym typeface="Century Gothic"/>
              </a:rPr>
              <a:t>Etapas del Contrato Docente </a:t>
            </a:r>
            <a:endParaRPr sz="3600" b="1" dirty="0">
              <a:solidFill>
                <a:schemeClr val="lt1"/>
              </a:solidFill>
              <a:latin typeface="Century Gothic"/>
              <a:ea typeface="Century Gothic"/>
              <a:cs typeface="Century Gothic"/>
              <a:sym typeface="Century Gothic"/>
            </a:endParaRPr>
          </a:p>
        </p:txBody>
      </p:sp>
      <p:pic>
        <p:nvPicPr>
          <p:cNvPr id="4" name="Imagen 3">
            <a:extLst>
              <a:ext uri="{FF2B5EF4-FFF2-40B4-BE49-F238E27FC236}">
                <a16:creationId xmlns:a16="http://schemas.microsoft.com/office/drawing/2014/main" xmlns="" id="{AD20EFB6-E501-BDE5-DA79-41F6229C4EF2}"/>
              </a:ext>
            </a:extLst>
          </p:cNvPr>
          <p:cNvPicPr>
            <a:picLocks noChangeAspect="1"/>
          </p:cNvPicPr>
          <p:nvPr/>
        </p:nvPicPr>
        <p:blipFill>
          <a:blip r:embed="rId4"/>
          <a:stretch>
            <a:fillRect/>
          </a:stretch>
        </p:blipFill>
        <p:spPr>
          <a:xfrm>
            <a:off x="7416702" y="34550"/>
            <a:ext cx="864712" cy="447488"/>
          </a:xfrm>
          <a:prstGeom prst="rect">
            <a:avLst/>
          </a:prstGeom>
        </p:spPr>
      </p:pic>
      <p:pic>
        <p:nvPicPr>
          <p:cNvPr id="2" name="Imagen 1">
            <a:extLst>
              <a:ext uri="{FF2B5EF4-FFF2-40B4-BE49-F238E27FC236}">
                <a16:creationId xmlns:a16="http://schemas.microsoft.com/office/drawing/2014/main" xmlns="" id="{232146BF-672A-0D7A-5BD6-B8718E3FFC5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02199" y="78628"/>
            <a:ext cx="1528719" cy="33162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6" name="Google Shape;120;p18">
            <a:extLst>
              <a:ext uri="{FF2B5EF4-FFF2-40B4-BE49-F238E27FC236}">
                <a16:creationId xmlns:a16="http://schemas.microsoft.com/office/drawing/2014/main" xmlns="" id="{EBC0304A-F843-4CD6-08B7-9D4C2BD902F7}"/>
              </a:ext>
            </a:extLst>
          </p:cNvPr>
          <p:cNvSpPr txBox="1"/>
          <p:nvPr/>
        </p:nvSpPr>
        <p:spPr>
          <a:xfrm>
            <a:off x="539750" y="419859"/>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Cronograma</a:t>
            </a:r>
            <a:endParaRPr sz="2800" b="1" dirty="0">
              <a:solidFill>
                <a:srgbClr val="ED2E45"/>
              </a:solidFill>
              <a:latin typeface="Century Gothic"/>
              <a:ea typeface="Century Gothic"/>
              <a:cs typeface="Century Gothic"/>
              <a:sym typeface="Century Gothic"/>
            </a:endParaRPr>
          </a:p>
        </p:txBody>
      </p:sp>
      <p:graphicFrame>
        <p:nvGraphicFramePr>
          <p:cNvPr id="2" name="Tabla 1">
            <a:extLst>
              <a:ext uri="{FF2B5EF4-FFF2-40B4-BE49-F238E27FC236}">
                <a16:creationId xmlns:a16="http://schemas.microsoft.com/office/drawing/2014/main" xmlns="" id="{27B40DEF-D352-4249-306E-80897EDF04B0}"/>
              </a:ext>
            </a:extLst>
          </p:cNvPr>
          <p:cNvGraphicFramePr>
            <a:graphicFrameLocks noGrp="1"/>
          </p:cNvGraphicFramePr>
          <p:nvPr>
            <p:extLst>
              <p:ext uri="{D42A27DB-BD31-4B8C-83A1-F6EECF244321}">
                <p14:modId xmlns:p14="http://schemas.microsoft.com/office/powerpoint/2010/main" val="378527449"/>
              </p:ext>
            </p:extLst>
          </p:nvPr>
        </p:nvGraphicFramePr>
        <p:xfrm>
          <a:off x="681844" y="972146"/>
          <a:ext cx="7928756" cy="4241585"/>
        </p:xfrm>
        <a:graphic>
          <a:graphicData uri="http://schemas.openxmlformats.org/drawingml/2006/table">
            <a:tbl>
              <a:tblPr firstRow="1" firstCol="1" bandRow="1">
                <a:tableStyleId>{5C22544A-7EE6-4342-B048-85BDC9FD1C3A}</a:tableStyleId>
              </a:tblPr>
              <a:tblGrid>
                <a:gridCol w="3897406">
                  <a:extLst>
                    <a:ext uri="{9D8B030D-6E8A-4147-A177-3AD203B41FA5}">
                      <a16:colId xmlns:a16="http://schemas.microsoft.com/office/drawing/2014/main" xmlns="" val="740259396"/>
                    </a:ext>
                  </a:extLst>
                </a:gridCol>
                <a:gridCol w="1104631">
                  <a:extLst>
                    <a:ext uri="{9D8B030D-6E8A-4147-A177-3AD203B41FA5}">
                      <a16:colId xmlns:a16="http://schemas.microsoft.com/office/drawing/2014/main" xmlns="" val="3350753504"/>
                    </a:ext>
                  </a:extLst>
                </a:gridCol>
                <a:gridCol w="976119">
                  <a:extLst>
                    <a:ext uri="{9D8B030D-6E8A-4147-A177-3AD203B41FA5}">
                      <a16:colId xmlns:a16="http://schemas.microsoft.com/office/drawing/2014/main" xmlns="" val="3368873948"/>
                    </a:ext>
                  </a:extLst>
                </a:gridCol>
                <a:gridCol w="1950600">
                  <a:extLst>
                    <a:ext uri="{9D8B030D-6E8A-4147-A177-3AD203B41FA5}">
                      <a16:colId xmlns:a16="http://schemas.microsoft.com/office/drawing/2014/main" xmlns="" val="184224920"/>
                    </a:ext>
                  </a:extLst>
                </a:gridCol>
              </a:tblGrid>
              <a:tr h="221855">
                <a:tc>
                  <a:txBody>
                    <a:bodyPr/>
                    <a:lstStyle/>
                    <a:p>
                      <a:pPr algn="l">
                        <a:lnSpc>
                          <a:spcPct val="107000"/>
                        </a:lnSpc>
                        <a:spcAft>
                          <a:spcPts val="800"/>
                        </a:spcAft>
                      </a:pPr>
                      <a:r>
                        <a:rPr lang="es-PE" sz="1000" kern="100" dirty="0">
                          <a:solidFill>
                            <a:schemeClr val="bg1"/>
                          </a:solidFill>
                          <a:effectLst/>
                          <a:latin typeface="Century Gothic" panose="020B0502020202020204" pitchFamily="34" charset="0"/>
                        </a:rPr>
                        <a:t>ACTIVIDAD</a:t>
                      </a:r>
                      <a:endParaRPr lang="es-PE" sz="105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rgbClr val="FF0000"/>
                    </a:solidFill>
                  </a:tcPr>
                </a:tc>
                <a:tc>
                  <a:txBody>
                    <a:bodyPr/>
                    <a:lstStyle/>
                    <a:p>
                      <a:pPr algn="l">
                        <a:lnSpc>
                          <a:spcPct val="107000"/>
                        </a:lnSpc>
                        <a:spcAft>
                          <a:spcPts val="800"/>
                        </a:spcAft>
                      </a:pPr>
                      <a:r>
                        <a:rPr lang="es-PE" sz="1000" kern="100" dirty="0">
                          <a:solidFill>
                            <a:schemeClr val="bg1"/>
                          </a:solidFill>
                          <a:effectLst/>
                          <a:latin typeface="Century Gothic" panose="020B0502020202020204" pitchFamily="34" charset="0"/>
                        </a:rPr>
                        <a:t>FECHA DE INCIO</a:t>
                      </a:r>
                      <a:endParaRPr lang="es-PE" sz="105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rgbClr val="FF0000"/>
                    </a:solidFill>
                  </a:tcPr>
                </a:tc>
                <a:tc>
                  <a:txBody>
                    <a:bodyPr/>
                    <a:lstStyle/>
                    <a:p>
                      <a:pPr marL="5715" algn="l">
                        <a:lnSpc>
                          <a:spcPct val="107000"/>
                        </a:lnSpc>
                        <a:spcAft>
                          <a:spcPts val="800"/>
                        </a:spcAft>
                      </a:pPr>
                      <a:r>
                        <a:rPr lang="es-PE" sz="1000" kern="100" dirty="0">
                          <a:solidFill>
                            <a:schemeClr val="bg1"/>
                          </a:solidFill>
                          <a:effectLst/>
                          <a:latin typeface="Century Gothic" panose="020B0502020202020204" pitchFamily="34" charset="0"/>
                        </a:rPr>
                        <a:t>FECHA DE FIN</a:t>
                      </a:r>
                      <a:endParaRPr lang="es-PE" sz="105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rgbClr val="FF0000"/>
                    </a:solidFill>
                  </a:tcPr>
                </a:tc>
                <a:tc>
                  <a:txBody>
                    <a:bodyPr/>
                    <a:lstStyle/>
                    <a:p>
                      <a:pPr marL="5715" algn="l">
                        <a:lnSpc>
                          <a:spcPct val="107000"/>
                        </a:lnSpc>
                        <a:spcAft>
                          <a:spcPts val="800"/>
                        </a:spcAft>
                      </a:pPr>
                      <a:r>
                        <a:rPr lang="es-PE" sz="1000" kern="100" dirty="0">
                          <a:solidFill>
                            <a:schemeClr val="bg1"/>
                          </a:solidFill>
                          <a:effectLst/>
                          <a:latin typeface="Century Gothic" panose="020B0502020202020204" pitchFamily="34" charset="0"/>
                        </a:rPr>
                        <a:t>RESPONSABLE</a:t>
                      </a:r>
                      <a:endParaRPr lang="es-PE" sz="105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rgbClr val="FF0000"/>
                    </a:solidFill>
                  </a:tcPr>
                </a:tc>
                <a:extLst>
                  <a:ext uri="{0D108BD9-81ED-4DB2-BD59-A6C34878D82A}">
                    <a16:rowId xmlns:a16="http://schemas.microsoft.com/office/drawing/2014/main" xmlns="" val="1592554244"/>
                  </a:ext>
                </a:extLst>
              </a:tr>
              <a:tr h="194933">
                <a:tc gridSpan="4">
                  <a:txBody>
                    <a:bodyPr/>
                    <a:lstStyle/>
                    <a:p>
                      <a:pPr>
                        <a:lnSpc>
                          <a:spcPct val="107000"/>
                        </a:lnSpc>
                        <a:spcAft>
                          <a:spcPts val="800"/>
                        </a:spcAft>
                      </a:pPr>
                      <a:r>
                        <a:rPr lang="es-PE" sz="1050" kern="100" dirty="0">
                          <a:solidFill>
                            <a:schemeClr val="bg1"/>
                          </a:solidFill>
                          <a:effectLst/>
                          <a:latin typeface="Century Gothic" panose="020B0502020202020204" pitchFamily="34" charset="0"/>
                        </a:rPr>
                        <a:t>Etapa 2: Contratación por resultados de la PN en EB y ETP</a:t>
                      </a:r>
                      <a:endParaRPr lang="es-PE" sz="105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tx1">
                        <a:lumMod val="50000"/>
                        <a:lumOff val="5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3059725002"/>
                  </a:ext>
                </a:extLst>
              </a:tr>
              <a:tr h="247616">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Presentación de propuestas de la Organización Sindical para conformar comité de contratación docente</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19/01/2026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dirty="0">
                          <a:solidFill>
                            <a:schemeClr val="tx1"/>
                          </a:solidFill>
                          <a:effectLst/>
                          <a:latin typeface="Century Gothic" panose="020B0502020202020204" pitchFamily="34" charset="0"/>
                        </a:rPr>
                        <a:t>21/01/2026</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Organización sindical</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2556023521"/>
                  </a:ext>
                </a:extLst>
              </a:tr>
              <a:tr h="247616">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Verificación del mayor número de afiliados para la conformación de comité </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22/01/2026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26/01/2026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Área de personal de la UGEL o la que haga sus veces</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4246930264"/>
                  </a:ext>
                </a:extLst>
              </a:tr>
              <a:tr h="142396">
                <a:tc>
                  <a:txBody>
                    <a:bodyPr/>
                    <a:lstStyle/>
                    <a:p>
                      <a:pPr algn="just">
                        <a:lnSpc>
                          <a:spcPct val="107000"/>
                        </a:lnSpc>
                        <a:spcAft>
                          <a:spcPts val="800"/>
                        </a:spcAft>
                      </a:pPr>
                      <a:r>
                        <a:rPr lang="es-PE" sz="1000" b="0" kern="100">
                          <a:solidFill>
                            <a:schemeClr val="tx1"/>
                          </a:solidFill>
                          <a:effectLst/>
                          <a:latin typeface="Century Gothic" panose="020B0502020202020204" pitchFamily="34" charset="0"/>
                        </a:rPr>
                        <a:t>Conformación de Comité de Contrato docente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gridSpan="2">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27/01/2026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UGEL/DRE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1457622330"/>
                  </a:ext>
                </a:extLst>
              </a:tr>
              <a:tr h="152903">
                <a:tc>
                  <a:txBody>
                    <a:bodyPr/>
                    <a:lstStyle/>
                    <a:p>
                      <a:pPr algn="just">
                        <a:lnSpc>
                          <a:spcPct val="107000"/>
                        </a:lnSpc>
                        <a:spcAft>
                          <a:spcPts val="800"/>
                        </a:spcAft>
                      </a:pPr>
                      <a:r>
                        <a:rPr lang="es-PE" sz="1000" b="0" kern="100">
                          <a:solidFill>
                            <a:schemeClr val="tx1"/>
                          </a:solidFill>
                          <a:effectLst/>
                          <a:latin typeface="Century Gothic" panose="020B0502020202020204" pitchFamily="34" charset="0"/>
                        </a:rPr>
                        <a:t>Pre publicación de plaza vacantes</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gridSpan="2">
                  <a:txBody>
                    <a:bodyPr/>
                    <a:lstStyle/>
                    <a:p>
                      <a:pPr algn="ctr">
                        <a:lnSpc>
                          <a:spcPct val="107000"/>
                        </a:lnSpc>
                        <a:spcAft>
                          <a:spcPts val="800"/>
                        </a:spcAft>
                      </a:pPr>
                      <a:r>
                        <a:rPr lang="es-PE" sz="1000" b="0" kern="100" dirty="0">
                          <a:solidFill>
                            <a:schemeClr val="tx1"/>
                          </a:solidFill>
                          <a:effectLst/>
                          <a:latin typeface="Century Gothic" panose="020B0502020202020204" pitchFamily="34" charset="0"/>
                        </a:rPr>
                        <a:t>13/01/2026</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Minedu</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3849545428"/>
                  </a:ext>
                </a:extLst>
              </a:tr>
              <a:tr h="247616">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Validación de plazas</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14/01/2026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26/01/2026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Responsable del sistema Nexus de UGEL/DRE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99586331"/>
                  </a:ext>
                </a:extLst>
              </a:tr>
              <a:tr h="163882">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Publicación final de las plazas vacantes</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gridSpan="2">
                  <a:txBody>
                    <a:bodyPr/>
                    <a:lstStyle/>
                    <a:p>
                      <a:pPr algn="ctr">
                        <a:lnSpc>
                          <a:spcPct val="107000"/>
                        </a:lnSpc>
                        <a:spcAft>
                          <a:spcPts val="800"/>
                        </a:spcAft>
                      </a:pPr>
                      <a:r>
                        <a:rPr lang="es-PE" sz="1000" b="0" kern="100" dirty="0">
                          <a:solidFill>
                            <a:schemeClr val="tx1"/>
                          </a:solidFill>
                          <a:effectLst/>
                          <a:latin typeface="Century Gothic" panose="020B0502020202020204" pitchFamily="34" charset="0"/>
                        </a:rPr>
                        <a:t>30/01/2026</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Comité de UGEL/DRE</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4096427146"/>
                  </a:ext>
                </a:extLst>
              </a:tr>
              <a:tr h="397113">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Presentación de requisitos por parte de todos los postulantes que se encuentran en los cuadros de méritos de la PN 2024.</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30/01/2026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03/02/2026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Profesor(a)</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380313058"/>
                  </a:ext>
                </a:extLst>
              </a:tr>
              <a:tr h="415085">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Verificación de requisitos y evaluación de expedientes en caso de empates; así como incorporar en los puntajes las bonificaciones de Ley, según corresponda. Actualización de cuadros de méritos</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02/02/2026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04/02/2026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Comité de UGEL/DRE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788525177"/>
                  </a:ext>
                </a:extLst>
              </a:tr>
              <a:tr h="247616">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Publicación de resultados preliminares de postulantes habilitados para la contratación docente y publicación de observados</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gridSpan="2">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05/02/2026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Comité de UGEL/DRE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2080315926"/>
                  </a:ext>
                </a:extLst>
              </a:tr>
              <a:tr h="107612">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Presentación de reclamos</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06/02/2026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09/02/2026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Profesor(a)</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1385985264"/>
                  </a:ext>
                </a:extLst>
              </a:tr>
              <a:tr h="163882">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Absolución de reclamos</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09/02/2026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10/02/2026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Comité de UGEL/DRE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2208031616"/>
                  </a:ext>
                </a:extLst>
              </a:tr>
              <a:tr h="163882">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Publicación de cuadro de méritos final</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gridSpan="2">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11/02/2026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Comité de UGEL/DRE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288560723"/>
                  </a:ext>
                </a:extLst>
              </a:tr>
              <a:tr h="163882">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Adjudicación</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12/02/2026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16/02/2026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Comité de UGEL/DRE</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1038129736"/>
                  </a:ext>
                </a:extLst>
              </a:tr>
              <a:tr h="138410">
                <a:tc>
                  <a:txBody>
                    <a:bodyPr/>
                    <a:lstStyle/>
                    <a:p>
                      <a:pPr algn="just">
                        <a:lnSpc>
                          <a:spcPct val="107000"/>
                        </a:lnSpc>
                        <a:spcAft>
                          <a:spcPts val="800"/>
                        </a:spcAft>
                      </a:pPr>
                      <a:r>
                        <a:rPr lang="es-PE" sz="1000" b="0" kern="100" dirty="0">
                          <a:solidFill>
                            <a:schemeClr val="tx1"/>
                          </a:solidFill>
                          <a:effectLst/>
                          <a:latin typeface="Century Gothic" panose="020B0502020202020204" pitchFamily="34" charset="0"/>
                        </a:rPr>
                        <a:t>Emisión de resoluciones de contrato</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13/02/2026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a:solidFill>
                            <a:schemeClr val="tx1"/>
                          </a:solidFill>
                          <a:effectLst/>
                          <a:latin typeface="Century Gothic" panose="020B0502020202020204" pitchFamily="34" charset="0"/>
                        </a:rPr>
                        <a:t>17/02/2026</a:t>
                      </a:r>
                      <a:endParaRPr lang="es-PE" sz="105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tc>
                  <a:txBody>
                    <a:bodyPr/>
                    <a:lstStyle/>
                    <a:p>
                      <a:pPr algn="ctr">
                        <a:lnSpc>
                          <a:spcPct val="107000"/>
                        </a:lnSpc>
                        <a:spcAft>
                          <a:spcPts val="800"/>
                        </a:spcAft>
                      </a:pPr>
                      <a:r>
                        <a:rPr lang="es-PE" sz="1000" b="0" kern="100" dirty="0">
                          <a:solidFill>
                            <a:schemeClr val="tx1"/>
                          </a:solidFill>
                          <a:effectLst/>
                          <a:latin typeface="Century Gothic" panose="020B0502020202020204" pitchFamily="34" charset="0"/>
                        </a:rPr>
                        <a:t>UGEL/DRE</a:t>
                      </a:r>
                      <a:endParaRPr lang="es-PE" sz="105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39132" marR="39132" marT="0" marB="0" anchor="ctr">
                    <a:solidFill>
                      <a:schemeClr val="bg1">
                        <a:lumMod val="85000"/>
                      </a:schemeClr>
                    </a:solidFill>
                  </a:tcPr>
                </a:tc>
                <a:extLst>
                  <a:ext uri="{0D108BD9-81ED-4DB2-BD59-A6C34878D82A}">
                    <a16:rowId xmlns:a16="http://schemas.microsoft.com/office/drawing/2014/main" xmlns="" val="3173191212"/>
                  </a:ext>
                </a:extLst>
              </a:tr>
            </a:tbl>
          </a:graphicData>
        </a:graphic>
      </p:graphicFrame>
    </p:spTree>
    <p:extLst>
      <p:ext uri="{BB962C8B-B14F-4D97-AF65-F5344CB8AC3E}">
        <p14:creationId xmlns:p14="http://schemas.microsoft.com/office/powerpoint/2010/main" val="792614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2942113" y="2202250"/>
            <a:ext cx="6129000" cy="142995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0" name="Google Shape;70;p14" hidden="1"/>
          <p:cNvPicPr preferRelativeResize="0"/>
          <p:nvPr/>
        </p:nvPicPr>
        <p:blipFill rotWithShape="1">
          <a:blip r:embed="rId3">
            <a:alphaModFix/>
          </a:blip>
          <a:srcRect/>
          <a:stretch/>
        </p:blipFill>
        <p:spPr>
          <a:xfrm>
            <a:off x="862225" y="127028"/>
            <a:ext cx="1528719" cy="294836"/>
          </a:xfrm>
          <a:prstGeom prst="rect">
            <a:avLst/>
          </a:prstGeom>
          <a:noFill/>
          <a:ln>
            <a:noFill/>
          </a:ln>
        </p:spPr>
      </p:pic>
      <p:sp>
        <p:nvSpPr>
          <p:cNvPr id="71" name="Google Shape;71;p14"/>
          <p:cNvSpPr txBox="1"/>
          <p:nvPr/>
        </p:nvSpPr>
        <p:spPr>
          <a:xfrm>
            <a:off x="1145550" y="2137525"/>
            <a:ext cx="1869600" cy="15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419" sz="9600" b="1" dirty="0" smtClean="0">
                <a:solidFill>
                  <a:srgbClr val="ED2E45"/>
                </a:solidFill>
                <a:latin typeface="Century Gothic"/>
                <a:ea typeface="Century Gothic"/>
                <a:cs typeface="Century Gothic"/>
                <a:sym typeface="Century Gothic"/>
              </a:rPr>
              <a:t>03</a:t>
            </a:r>
            <a:endParaRPr sz="9600" b="1" dirty="0">
              <a:solidFill>
                <a:srgbClr val="ED2E45"/>
              </a:solidFill>
              <a:latin typeface="Century Gothic"/>
              <a:ea typeface="Century Gothic"/>
              <a:cs typeface="Century Gothic"/>
              <a:sym typeface="Century Gothic"/>
            </a:endParaRPr>
          </a:p>
        </p:txBody>
      </p:sp>
      <p:sp>
        <p:nvSpPr>
          <p:cNvPr id="72" name="Google Shape;72;p14"/>
          <p:cNvSpPr txBox="1"/>
          <p:nvPr/>
        </p:nvSpPr>
        <p:spPr>
          <a:xfrm>
            <a:off x="3015150" y="2328375"/>
            <a:ext cx="6055963"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200" b="1" dirty="0">
                <a:solidFill>
                  <a:schemeClr val="lt1"/>
                </a:solidFill>
                <a:latin typeface="Century Gothic"/>
                <a:ea typeface="Century Gothic"/>
                <a:cs typeface="Century Gothic"/>
                <a:sym typeface="Century Gothic"/>
              </a:rPr>
              <a:t>Contratación por </a:t>
            </a:r>
            <a:r>
              <a:rPr lang="es-419" sz="3200" b="1" dirty="0" smtClean="0">
                <a:solidFill>
                  <a:schemeClr val="lt1"/>
                </a:solidFill>
                <a:latin typeface="Century Gothic"/>
                <a:ea typeface="Century Gothic"/>
                <a:cs typeface="Century Gothic"/>
                <a:sym typeface="Century Gothic"/>
              </a:rPr>
              <a:t>evaluación de expedientes</a:t>
            </a:r>
            <a:endParaRPr sz="3200" b="1" dirty="0">
              <a:solidFill>
                <a:schemeClr val="lt1"/>
              </a:solidFill>
              <a:latin typeface="Century Gothic"/>
              <a:ea typeface="Century Gothic"/>
              <a:cs typeface="Century Gothic"/>
              <a:sym typeface="Century Gothic"/>
            </a:endParaRPr>
          </a:p>
        </p:txBody>
      </p:sp>
      <p:pic>
        <p:nvPicPr>
          <p:cNvPr id="4" name="Imagen 3">
            <a:extLst>
              <a:ext uri="{FF2B5EF4-FFF2-40B4-BE49-F238E27FC236}">
                <a16:creationId xmlns:a16="http://schemas.microsoft.com/office/drawing/2014/main" xmlns="" id="{AD20EFB6-E501-BDE5-DA79-41F6229C4EF2}"/>
              </a:ext>
            </a:extLst>
          </p:cNvPr>
          <p:cNvPicPr>
            <a:picLocks noChangeAspect="1"/>
          </p:cNvPicPr>
          <p:nvPr/>
        </p:nvPicPr>
        <p:blipFill>
          <a:blip r:embed="rId4"/>
          <a:stretch>
            <a:fillRect/>
          </a:stretch>
        </p:blipFill>
        <p:spPr>
          <a:xfrm>
            <a:off x="7416702" y="34550"/>
            <a:ext cx="864712" cy="447488"/>
          </a:xfrm>
          <a:prstGeom prst="rect">
            <a:avLst/>
          </a:prstGeom>
        </p:spPr>
      </p:pic>
      <p:pic>
        <p:nvPicPr>
          <p:cNvPr id="2" name="Imagen 1">
            <a:extLst>
              <a:ext uri="{FF2B5EF4-FFF2-40B4-BE49-F238E27FC236}">
                <a16:creationId xmlns:a16="http://schemas.microsoft.com/office/drawing/2014/main" xmlns="" id="{232146BF-672A-0D7A-5BD6-B8718E3FFC5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02199" y="78628"/>
            <a:ext cx="1528719" cy="331627"/>
          </a:xfrm>
          <a:prstGeom prst="rect">
            <a:avLst/>
          </a:prstGeom>
        </p:spPr>
      </p:pic>
    </p:spTree>
    <p:extLst>
      <p:ext uri="{BB962C8B-B14F-4D97-AF65-F5344CB8AC3E}">
        <p14:creationId xmlns:p14="http://schemas.microsoft.com/office/powerpoint/2010/main" val="2103360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6" name="Google Shape;120;p18">
            <a:extLst>
              <a:ext uri="{FF2B5EF4-FFF2-40B4-BE49-F238E27FC236}">
                <a16:creationId xmlns:a16="http://schemas.microsoft.com/office/drawing/2014/main" xmlns="" id="{EBC0304A-F843-4CD6-08B7-9D4C2BD902F7}"/>
              </a:ext>
            </a:extLst>
          </p:cNvPr>
          <p:cNvSpPr txBox="1"/>
          <p:nvPr/>
        </p:nvSpPr>
        <p:spPr>
          <a:xfrm>
            <a:off x="536699" y="508510"/>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Principales actividades</a:t>
            </a:r>
            <a:endParaRPr sz="2800" b="1" dirty="0">
              <a:solidFill>
                <a:srgbClr val="ED2E45"/>
              </a:solidFill>
              <a:latin typeface="Century Gothic"/>
              <a:ea typeface="Century Gothic"/>
              <a:cs typeface="Century Gothic"/>
              <a:sym typeface="Century Gothic"/>
            </a:endParaRPr>
          </a:p>
        </p:txBody>
      </p:sp>
      <p:grpSp>
        <p:nvGrpSpPr>
          <p:cNvPr id="2" name="Google Shape;929;p32">
            <a:extLst>
              <a:ext uri="{FF2B5EF4-FFF2-40B4-BE49-F238E27FC236}">
                <a16:creationId xmlns:a16="http://schemas.microsoft.com/office/drawing/2014/main" xmlns="" id="{8A9E48C3-7406-77E0-699A-B3E16A9DB5A2}"/>
              </a:ext>
            </a:extLst>
          </p:cNvPr>
          <p:cNvGrpSpPr/>
          <p:nvPr/>
        </p:nvGrpSpPr>
        <p:grpSpPr>
          <a:xfrm>
            <a:off x="536699" y="1216894"/>
            <a:ext cx="5754188" cy="791050"/>
            <a:chOff x="852325" y="1239125"/>
            <a:chExt cx="6283302" cy="791050"/>
          </a:xfrm>
        </p:grpSpPr>
        <p:sp>
          <p:nvSpPr>
            <p:cNvPr id="3" name="Google Shape;930;p32">
              <a:extLst>
                <a:ext uri="{FF2B5EF4-FFF2-40B4-BE49-F238E27FC236}">
                  <a16:creationId xmlns:a16="http://schemas.microsoft.com/office/drawing/2014/main" xmlns="" id="{66B67CC0-972F-8B70-55D7-DA292B4DC67F}"/>
                </a:ext>
              </a:extLst>
            </p:cNvPr>
            <p:cNvSpPr/>
            <p:nvPr/>
          </p:nvSpPr>
          <p:spPr>
            <a:xfrm>
              <a:off x="852325" y="14783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7" name="Google Shape;932;p32">
              <a:extLst>
                <a:ext uri="{FF2B5EF4-FFF2-40B4-BE49-F238E27FC236}">
                  <a16:creationId xmlns:a16="http://schemas.microsoft.com/office/drawing/2014/main" xmlns="" id="{5EA2B8BC-ACD8-37A9-F4EB-B85A89A35298}"/>
                </a:ext>
              </a:extLst>
            </p:cNvPr>
            <p:cNvSpPr/>
            <p:nvPr/>
          </p:nvSpPr>
          <p:spPr>
            <a:xfrm>
              <a:off x="2325707" y="1275646"/>
              <a:ext cx="4809920" cy="478500"/>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marL="0" lvl="0" indent="0" algn="just" rtl="0">
                <a:spcBef>
                  <a:spcPts val="0"/>
                </a:spcBef>
                <a:spcAft>
                  <a:spcPts val="0"/>
                </a:spcAft>
                <a:buClr>
                  <a:srgbClr val="000000"/>
                </a:buClr>
                <a:buSzPts val="1100"/>
                <a:buFont typeface="Arial"/>
                <a:buNone/>
              </a:pPr>
              <a:r>
                <a:rPr lang="es-ES" sz="1200" b="1" dirty="0">
                  <a:solidFill>
                    <a:schemeClr val="tx1"/>
                  </a:solidFill>
                  <a:latin typeface="Century Gothic" panose="020B0502020202020204" pitchFamily="34" charset="0"/>
                  <a:cs typeface="Arial MT"/>
                </a:rPr>
                <a:t>Comité: </a:t>
              </a:r>
              <a:r>
                <a:rPr lang="es-ES" sz="1200" dirty="0">
                  <a:solidFill>
                    <a:schemeClr val="tx1"/>
                  </a:solidFill>
                  <a:latin typeface="Century Gothic" panose="020B0502020202020204" pitchFamily="34" charset="0"/>
                  <a:cs typeface="Arial MT"/>
                </a:rPr>
                <a:t>Convocatoria si hay plazas desiertas</a:t>
              </a:r>
              <a:endParaRPr sz="1200" dirty="0">
                <a:solidFill>
                  <a:schemeClr val="tx1"/>
                </a:solidFill>
                <a:latin typeface="Century Gothic" panose="020B0502020202020204" pitchFamily="34" charset="0"/>
                <a:ea typeface="Roboto"/>
                <a:cs typeface="Roboto"/>
                <a:sym typeface="Roboto"/>
              </a:endParaRPr>
            </a:p>
          </p:txBody>
        </p:sp>
        <p:cxnSp>
          <p:nvCxnSpPr>
            <p:cNvPr id="8" name="Google Shape;933;p32">
              <a:extLst>
                <a:ext uri="{FF2B5EF4-FFF2-40B4-BE49-F238E27FC236}">
                  <a16:creationId xmlns:a16="http://schemas.microsoft.com/office/drawing/2014/main" xmlns="" id="{34B55731-8FAA-7C9B-3AE4-B05285C26BF5}"/>
                </a:ext>
              </a:extLst>
            </p:cNvPr>
            <p:cNvCxnSpPr>
              <a:cxnSpLocks/>
            </p:cNvCxnSpPr>
            <p:nvPr/>
          </p:nvCxnSpPr>
          <p:spPr>
            <a:xfrm>
              <a:off x="1670150" y="1478375"/>
              <a:ext cx="508905" cy="0"/>
            </a:xfrm>
            <a:prstGeom prst="straightConnector1">
              <a:avLst/>
            </a:prstGeom>
            <a:noFill/>
            <a:ln w="9525" cap="flat" cmpd="sng">
              <a:solidFill>
                <a:srgbClr val="000000"/>
              </a:solidFill>
              <a:prstDash val="solid"/>
              <a:round/>
              <a:headEnd type="none" w="med" len="med"/>
              <a:tailEnd type="oval" w="med" len="med"/>
            </a:ln>
          </p:spPr>
        </p:cxnSp>
        <p:sp>
          <p:nvSpPr>
            <p:cNvPr id="9" name="Google Shape;931;p32">
              <a:extLst>
                <a:ext uri="{FF2B5EF4-FFF2-40B4-BE49-F238E27FC236}">
                  <a16:creationId xmlns:a16="http://schemas.microsoft.com/office/drawing/2014/main" xmlns="" id="{1E94C175-BD3A-5005-CE23-EB582968D5EF}"/>
                </a:ext>
              </a:extLst>
            </p:cNvPr>
            <p:cNvSpPr/>
            <p:nvPr/>
          </p:nvSpPr>
          <p:spPr>
            <a:xfrm>
              <a:off x="985351" y="1239125"/>
              <a:ext cx="613683"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Fira Sans Extra Condensed Medium"/>
                  <a:ea typeface="Fira Sans Extra Condensed Medium"/>
                  <a:cs typeface="Fira Sans Extra Condensed Medium"/>
                  <a:sym typeface="Fira Sans Extra Condensed Medium"/>
                </a:rPr>
                <a:t>1</a:t>
              </a:r>
              <a:endParaRPr sz="2400" dirty="0">
                <a:solidFill>
                  <a:srgbClr val="000000"/>
                </a:solidFill>
              </a:endParaRPr>
            </a:p>
          </p:txBody>
        </p:sp>
      </p:grpSp>
      <p:grpSp>
        <p:nvGrpSpPr>
          <p:cNvPr id="10" name="Google Shape;934;p32">
            <a:extLst>
              <a:ext uri="{FF2B5EF4-FFF2-40B4-BE49-F238E27FC236}">
                <a16:creationId xmlns:a16="http://schemas.microsoft.com/office/drawing/2014/main" xmlns="" id="{FF33007F-FCD7-5630-65AE-C33E51D02F90}"/>
              </a:ext>
            </a:extLst>
          </p:cNvPr>
          <p:cNvGrpSpPr/>
          <p:nvPr/>
        </p:nvGrpSpPr>
        <p:grpSpPr>
          <a:xfrm>
            <a:off x="943236" y="1890794"/>
            <a:ext cx="7046683" cy="791050"/>
            <a:chOff x="1251400" y="1913025"/>
            <a:chExt cx="6825032" cy="791050"/>
          </a:xfrm>
        </p:grpSpPr>
        <p:sp>
          <p:nvSpPr>
            <p:cNvPr id="11" name="Google Shape;935;p32">
              <a:extLst>
                <a:ext uri="{FF2B5EF4-FFF2-40B4-BE49-F238E27FC236}">
                  <a16:creationId xmlns:a16="http://schemas.microsoft.com/office/drawing/2014/main" xmlns="" id="{C0334F09-DBC3-362F-67FC-1ADB79034B79}"/>
                </a:ext>
              </a:extLst>
            </p:cNvPr>
            <p:cNvSpPr/>
            <p:nvPr/>
          </p:nvSpPr>
          <p:spPr>
            <a:xfrm>
              <a:off x="1251400" y="21522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12" name="Google Shape;936;p32">
              <a:extLst>
                <a:ext uri="{FF2B5EF4-FFF2-40B4-BE49-F238E27FC236}">
                  <a16:creationId xmlns:a16="http://schemas.microsoft.com/office/drawing/2014/main" xmlns="" id="{9105B458-AA79-794C-7DFA-BADCD60D0AE4}"/>
                </a:ext>
              </a:extLst>
            </p:cNvPr>
            <p:cNvSpPr/>
            <p:nvPr/>
          </p:nvSpPr>
          <p:spPr>
            <a:xfrm>
              <a:off x="2631638" y="1932830"/>
              <a:ext cx="5444794" cy="478500"/>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marL="0" lvl="0" indent="0" algn="just" rtl="0">
                <a:spcBef>
                  <a:spcPts val="0"/>
                </a:spcBef>
                <a:spcAft>
                  <a:spcPts val="0"/>
                </a:spcAft>
                <a:buClr>
                  <a:srgbClr val="000000"/>
                </a:buClr>
                <a:buSzPts val="1100"/>
                <a:buFont typeface="Arial"/>
                <a:buNone/>
              </a:pPr>
              <a:r>
                <a:rPr lang="es-ES" sz="1200" b="1" dirty="0">
                  <a:solidFill>
                    <a:schemeClr val="tx1"/>
                  </a:solidFill>
                  <a:latin typeface="Century Gothic" panose="020B0502020202020204" pitchFamily="34" charset="0"/>
                  <a:cs typeface="Arial MT"/>
                </a:rPr>
                <a:t>Postulante: </a:t>
              </a:r>
              <a:r>
                <a:rPr lang="es-ES" sz="1200" dirty="0">
                  <a:solidFill>
                    <a:schemeClr val="tx1"/>
                  </a:solidFill>
                  <a:latin typeface="Century Gothic" panose="020B0502020202020204" pitchFamily="34" charset="0"/>
                  <a:cs typeface="Arial MT"/>
                </a:rPr>
                <a:t>Presentación de un Expediente según el (Anexo 06)</a:t>
              </a:r>
              <a:endParaRPr lang="es-ES" sz="1200" dirty="0">
                <a:solidFill>
                  <a:schemeClr val="tx1"/>
                </a:solidFill>
                <a:latin typeface="Century Gothic" panose="020B0502020202020204" pitchFamily="34" charset="0"/>
                <a:ea typeface="Roboto"/>
                <a:cs typeface="Roboto"/>
                <a:sym typeface="Roboto"/>
              </a:endParaRPr>
            </a:p>
          </p:txBody>
        </p:sp>
        <p:cxnSp>
          <p:nvCxnSpPr>
            <p:cNvPr id="13" name="Google Shape;938;p32">
              <a:extLst>
                <a:ext uri="{FF2B5EF4-FFF2-40B4-BE49-F238E27FC236}">
                  <a16:creationId xmlns:a16="http://schemas.microsoft.com/office/drawing/2014/main" xmlns="" id="{314BC083-FEAC-6802-8405-AED1B08B2F58}"/>
                </a:ext>
              </a:extLst>
            </p:cNvPr>
            <p:cNvCxnSpPr>
              <a:cxnSpLocks/>
            </p:cNvCxnSpPr>
            <p:nvPr/>
          </p:nvCxnSpPr>
          <p:spPr>
            <a:xfrm>
              <a:off x="1525537" y="2152275"/>
              <a:ext cx="1011714" cy="0"/>
            </a:xfrm>
            <a:prstGeom prst="straightConnector1">
              <a:avLst/>
            </a:prstGeom>
            <a:noFill/>
            <a:ln w="9525" cap="flat" cmpd="sng">
              <a:solidFill>
                <a:srgbClr val="000000"/>
              </a:solidFill>
              <a:prstDash val="solid"/>
              <a:round/>
              <a:headEnd type="none" w="med" len="med"/>
              <a:tailEnd type="oval" w="med" len="med"/>
            </a:ln>
          </p:spPr>
        </p:cxnSp>
        <p:sp>
          <p:nvSpPr>
            <p:cNvPr id="14" name="Google Shape;937;p32">
              <a:extLst>
                <a:ext uri="{FF2B5EF4-FFF2-40B4-BE49-F238E27FC236}">
                  <a16:creationId xmlns:a16="http://schemas.microsoft.com/office/drawing/2014/main" xmlns="" id="{BB77CC07-3F36-DDB8-BF81-EB0DA43B8529}"/>
                </a:ext>
              </a:extLst>
            </p:cNvPr>
            <p:cNvSpPr/>
            <p:nvPr/>
          </p:nvSpPr>
          <p:spPr>
            <a:xfrm>
              <a:off x="1404040" y="1913025"/>
              <a:ext cx="525636"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algn="ctr" rtl="0">
                <a:buClr>
                  <a:srgbClr val="000000"/>
                </a:buClr>
                <a:buSzPts val="1100"/>
              </a:pPr>
              <a:r>
                <a:rPr lang="en" sz="2000" dirty="0">
                  <a:solidFill>
                    <a:srgbClr val="FFFFFF"/>
                  </a:solidFill>
                  <a:latin typeface="Fira Sans Extra Condensed Medium"/>
                  <a:sym typeface="Fira Sans Extra Condensed Medium"/>
                </a:rPr>
                <a:t>2</a:t>
              </a:r>
              <a:endParaRPr sz="2000" dirty="0">
                <a:solidFill>
                  <a:srgbClr val="FFFFFF"/>
                </a:solidFill>
                <a:latin typeface="Fira Sans Extra Condensed Medium"/>
              </a:endParaRPr>
            </a:p>
          </p:txBody>
        </p:sp>
      </p:grpSp>
      <p:grpSp>
        <p:nvGrpSpPr>
          <p:cNvPr id="15" name="Google Shape;939;p32">
            <a:extLst>
              <a:ext uri="{FF2B5EF4-FFF2-40B4-BE49-F238E27FC236}">
                <a16:creationId xmlns:a16="http://schemas.microsoft.com/office/drawing/2014/main" xmlns="" id="{6C7F882B-50CC-38B9-A927-8E98E4CCC8A5}"/>
              </a:ext>
            </a:extLst>
          </p:cNvPr>
          <p:cNvGrpSpPr/>
          <p:nvPr/>
        </p:nvGrpSpPr>
        <p:grpSpPr>
          <a:xfrm>
            <a:off x="1369817" y="2562860"/>
            <a:ext cx="7240784" cy="792884"/>
            <a:chOff x="1670150" y="2585091"/>
            <a:chExt cx="8659605" cy="792884"/>
          </a:xfrm>
        </p:grpSpPr>
        <p:sp>
          <p:nvSpPr>
            <p:cNvPr id="16" name="Google Shape;940;p32">
              <a:extLst>
                <a:ext uri="{FF2B5EF4-FFF2-40B4-BE49-F238E27FC236}">
                  <a16:creationId xmlns:a16="http://schemas.microsoft.com/office/drawing/2014/main" xmlns="" id="{B54AD77E-3698-8C05-E407-47FB04E75A65}"/>
                </a:ext>
              </a:extLst>
            </p:cNvPr>
            <p:cNvSpPr/>
            <p:nvPr/>
          </p:nvSpPr>
          <p:spPr>
            <a:xfrm>
              <a:off x="1670150" y="28261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17" name="Google Shape;941;p32">
              <a:extLst>
                <a:ext uri="{FF2B5EF4-FFF2-40B4-BE49-F238E27FC236}">
                  <a16:creationId xmlns:a16="http://schemas.microsoft.com/office/drawing/2014/main" xmlns="" id="{184374FE-1B4D-3987-6D14-A14B922B527B}"/>
                </a:ext>
              </a:extLst>
            </p:cNvPr>
            <p:cNvSpPr/>
            <p:nvPr/>
          </p:nvSpPr>
          <p:spPr>
            <a:xfrm>
              <a:off x="1822728" y="2586950"/>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Fira Sans Extra Condensed Medium"/>
                  <a:sym typeface="Fira Sans Extra Condensed Medium"/>
                </a:rPr>
                <a:t>3</a:t>
              </a:r>
              <a:endParaRPr sz="2000" dirty="0">
                <a:solidFill>
                  <a:srgbClr val="FFFFFF"/>
                </a:solidFill>
                <a:latin typeface="Fira Sans Extra Condensed Medium"/>
              </a:endParaRPr>
            </a:p>
          </p:txBody>
        </p:sp>
        <p:sp>
          <p:nvSpPr>
            <p:cNvPr id="18" name="Google Shape;942;p32">
              <a:extLst>
                <a:ext uri="{FF2B5EF4-FFF2-40B4-BE49-F238E27FC236}">
                  <a16:creationId xmlns:a16="http://schemas.microsoft.com/office/drawing/2014/main" xmlns="" id="{F310889C-2CE6-CC1E-D52A-97E72ABDAD03}"/>
                </a:ext>
              </a:extLst>
            </p:cNvPr>
            <p:cNvSpPr/>
            <p:nvPr/>
          </p:nvSpPr>
          <p:spPr>
            <a:xfrm>
              <a:off x="3191038" y="2585091"/>
              <a:ext cx="7138717" cy="478500"/>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algn="l" rtl="0">
                <a:buClr>
                  <a:srgbClr val="000000"/>
                </a:buClr>
                <a:buSzPts val="1100"/>
              </a:pPr>
              <a:r>
                <a:rPr lang="es-ES" sz="1200" b="1" dirty="0">
                  <a:solidFill>
                    <a:schemeClr val="tx1"/>
                  </a:solidFill>
                  <a:latin typeface="Century Gothic" panose="020B0502020202020204" pitchFamily="34" charset="0"/>
                </a:rPr>
                <a:t>Comité/UGEL: </a:t>
              </a:r>
              <a:r>
                <a:rPr lang="es-ES" sz="1200" dirty="0">
                  <a:solidFill>
                    <a:schemeClr val="tx1"/>
                  </a:solidFill>
                  <a:latin typeface="Century Gothic" panose="020B0502020202020204" pitchFamily="34" charset="0"/>
                </a:rPr>
                <a:t>Verificación del cumplimiento de requisitos e impedimentos y calificación de expedientes según el anexo 13 o 14, según corresponda. </a:t>
              </a:r>
            </a:p>
            <a:p>
              <a:pPr algn="l" rtl="0">
                <a:buClr>
                  <a:srgbClr val="000000"/>
                </a:buClr>
                <a:buSzPts val="1100"/>
              </a:pPr>
              <a:r>
                <a:rPr lang="es-ES" sz="1200" dirty="0">
                  <a:solidFill>
                    <a:schemeClr val="tx1"/>
                  </a:solidFill>
                  <a:latin typeface="Century Gothic" panose="020B0502020202020204" pitchFamily="34" charset="0"/>
                </a:rPr>
                <a:t>Publicación de resultados preliminares</a:t>
              </a:r>
              <a:endParaRPr lang="es-ES" sz="1200" dirty="0">
                <a:solidFill>
                  <a:schemeClr val="tx1"/>
                </a:solidFill>
                <a:latin typeface="Century Gothic" panose="020B0502020202020204" pitchFamily="34" charset="0"/>
                <a:sym typeface="Roboto"/>
              </a:endParaRPr>
            </a:p>
          </p:txBody>
        </p:sp>
        <p:cxnSp>
          <p:nvCxnSpPr>
            <p:cNvPr id="19" name="Google Shape;943;p32">
              <a:extLst>
                <a:ext uri="{FF2B5EF4-FFF2-40B4-BE49-F238E27FC236}">
                  <a16:creationId xmlns:a16="http://schemas.microsoft.com/office/drawing/2014/main" xmlns="" id="{38132082-256B-26AF-9BE5-6E22D5890960}"/>
                </a:ext>
              </a:extLst>
            </p:cNvPr>
            <p:cNvCxnSpPr>
              <a:cxnSpLocks/>
              <a:stCxn id="17" idx="3"/>
            </p:cNvCxnSpPr>
            <p:nvPr/>
          </p:nvCxnSpPr>
          <p:spPr>
            <a:xfrm flipV="1">
              <a:off x="2466029" y="2824342"/>
              <a:ext cx="608431" cy="1858"/>
            </a:xfrm>
            <a:prstGeom prst="straightConnector1">
              <a:avLst/>
            </a:prstGeom>
            <a:noFill/>
            <a:ln w="9525" cap="flat" cmpd="sng">
              <a:solidFill>
                <a:srgbClr val="000000"/>
              </a:solidFill>
              <a:prstDash val="solid"/>
              <a:round/>
              <a:headEnd type="none" w="med" len="med"/>
              <a:tailEnd type="oval" w="med" len="med"/>
            </a:ln>
          </p:spPr>
        </p:cxnSp>
      </p:grpSp>
      <p:grpSp>
        <p:nvGrpSpPr>
          <p:cNvPr id="20" name="Google Shape;944;p32">
            <a:extLst>
              <a:ext uri="{FF2B5EF4-FFF2-40B4-BE49-F238E27FC236}">
                <a16:creationId xmlns:a16="http://schemas.microsoft.com/office/drawing/2014/main" xmlns="" id="{1EAB3A65-4DF3-C100-A59D-A4F314250496}"/>
              </a:ext>
            </a:extLst>
          </p:cNvPr>
          <p:cNvGrpSpPr/>
          <p:nvPr/>
        </p:nvGrpSpPr>
        <p:grpSpPr>
          <a:xfrm>
            <a:off x="1776471" y="3208612"/>
            <a:ext cx="6834129" cy="791012"/>
            <a:chOff x="2088925" y="3260863"/>
            <a:chExt cx="8173266" cy="791012"/>
          </a:xfrm>
        </p:grpSpPr>
        <p:sp>
          <p:nvSpPr>
            <p:cNvPr id="21" name="Google Shape;945;p32">
              <a:extLst>
                <a:ext uri="{FF2B5EF4-FFF2-40B4-BE49-F238E27FC236}">
                  <a16:creationId xmlns:a16="http://schemas.microsoft.com/office/drawing/2014/main" xmlns="" id="{28FBCE64-9F93-1280-8F31-D70D986CA82D}"/>
                </a:ext>
              </a:extLst>
            </p:cNvPr>
            <p:cNvSpPr/>
            <p:nvPr/>
          </p:nvSpPr>
          <p:spPr>
            <a:xfrm>
              <a:off x="2088925" y="35000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
          <p:nvSpPr>
            <p:cNvPr id="22" name="Google Shape;946;p32">
              <a:extLst>
                <a:ext uri="{FF2B5EF4-FFF2-40B4-BE49-F238E27FC236}">
                  <a16:creationId xmlns:a16="http://schemas.microsoft.com/office/drawing/2014/main" xmlns="" id="{8813465B-EBAB-C48B-664A-07DF238C75C6}"/>
                </a:ext>
              </a:extLst>
            </p:cNvPr>
            <p:cNvSpPr/>
            <p:nvPr/>
          </p:nvSpPr>
          <p:spPr>
            <a:xfrm>
              <a:off x="2241418" y="3260863"/>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algn="ctr" rtl="0">
                <a:buClr>
                  <a:srgbClr val="000000"/>
                </a:buClr>
                <a:buSzPts val="1100"/>
              </a:pPr>
              <a:r>
                <a:rPr lang="en" sz="2000" dirty="0">
                  <a:solidFill>
                    <a:srgbClr val="FFFFFF"/>
                  </a:solidFill>
                  <a:latin typeface="Fira Sans Extra Condensed Medium"/>
                  <a:sym typeface="Fira Sans Extra Condensed Medium"/>
                </a:rPr>
                <a:t>4</a:t>
              </a:r>
              <a:endParaRPr sz="2000" dirty="0">
                <a:solidFill>
                  <a:srgbClr val="FFFFFF"/>
                </a:solidFill>
                <a:latin typeface="Fira Sans Extra Condensed Medium"/>
              </a:endParaRPr>
            </a:p>
          </p:txBody>
        </p:sp>
        <p:sp>
          <p:nvSpPr>
            <p:cNvPr id="23" name="Google Shape;947;p32">
              <a:extLst>
                <a:ext uri="{FF2B5EF4-FFF2-40B4-BE49-F238E27FC236}">
                  <a16:creationId xmlns:a16="http://schemas.microsoft.com/office/drawing/2014/main" xmlns="" id="{6CF0B63F-6729-9CD3-5A0D-BE9331EF528B}"/>
                </a:ext>
              </a:extLst>
            </p:cNvPr>
            <p:cNvSpPr/>
            <p:nvPr/>
          </p:nvSpPr>
          <p:spPr>
            <a:xfrm>
              <a:off x="3577996" y="3296525"/>
              <a:ext cx="6684195" cy="361361"/>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marL="12700" marR="5080" algn="just">
                <a:lnSpc>
                  <a:spcPct val="107300"/>
                </a:lnSpc>
                <a:spcBef>
                  <a:spcPts val="795"/>
                </a:spcBef>
                <a:buClr>
                  <a:srgbClr val="FF0000"/>
                </a:buClr>
                <a:tabLst>
                  <a:tab pos="241300" algn="l"/>
                </a:tabLst>
              </a:pPr>
              <a:r>
                <a:rPr lang="es-ES" sz="1200" b="1" dirty="0">
                  <a:solidFill>
                    <a:schemeClr val="tx1"/>
                  </a:solidFill>
                  <a:latin typeface="Century Gothic" panose="020B0502020202020204" pitchFamily="34" charset="0"/>
                  <a:cs typeface="Arial MT"/>
                </a:rPr>
                <a:t>Postulante: </a:t>
              </a:r>
              <a:r>
                <a:rPr lang="es-ES" sz="1200" dirty="0">
                  <a:solidFill>
                    <a:schemeClr val="tx1"/>
                  </a:solidFill>
                  <a:latin typeface="Century Gothic" panose="020B0502020202020204" pitchFamily="34" charset="0"/>
                </a:rPr>
                <a:t>Presentación de Reclamos</a:t>
              </a:r>
              <a:endParaRPr lang="es-PE" sz="1200" dirty="0">
                <a:solidFill>
                  <a:schemeClr val="tx1"/>
                </a:solidFill>
                <a:latin typeface="Century Gothic" panose="020B0502020202020204" pitchFamily="34" charset="0"/>
                <a:cs typeface="Arial MT"/>
              </a:endParaRPr>
            </a:p>
          </p:txBody>
        </p:sp>
        <p:cxnSp>
          <p:nvCxnSpPr>
            <p:cNvPr id="24" name="Google Shape;948;p32">
              <a:extLst>
                <a:ext uri="{FF2B5EF4-FFF2-40B4-BE49-F238E27FC236}">
                  <a16:creationId xmlns:a16="http://schemas.microsoft.com/office/drawing/2014/main" xmlns="" id="{5DE21271-8223-7C9D-3C4A-173EF81406A7}"/>
                </a:ext>
              </a:extLst>
            </p:cNvPr>
            <p:cNvCxnSpPr>
              <a:cxnSpLocks/>
              <a:stCxn id="22" idx="3"/>
            </p:cNvCxnSpPr>
            <p:nvPr/>
          </p:nvCxnSpPr>
          <p:spPr>
            <a:xfrm flipV="1">
              <a:off x="2884720" y="3500075"/>
              <a:ext cx="585649" cy="38"/>
            </a:xfrm>
            <a:prstGeom prst="straightConnector1">
              <a:avLst/>
            </a:prstGeom>
            <a:noFill/>
            <a:ln w="9525" cap="flat" cmpd="sng">
              <a:solidFill>
                <a:srgbClr val="000000"/>
              </a:solidFill>
              <a:prstDash val="solid"/>
              <a:round/>
              <a:headEnd type="none" w="med" len="med"/>
              <a:tailEnd type="oval" w="med" len="med"/>
            </a:ln>
          </p:spPr>
        </p:cxnSp>
      </p:grpSp>
      <p:grpSp>
        <p:nvGrpSpPr>
          <p:cNvPr id="25" name="Google Shape;949;p32">
            <a:extLst>
              <a:ext uri="{FF2B5EF4-FFF2-40B4-BE49-F238E27FC236}">
                <a16:creationId xmlns:a16="http://schemas.microsoft.com/office/drawing/2014/main" xmlns="" id="{4DAEB278-0199-CB6D-011D-54592FF765DF}"/>
              </a:ext>
            </a:extLst>
          </p:cNvPr>
          <p:cNvGrpSpPr/>
          <p:nvPr/>
        </p:nvGrpSpPr>
        <p:grpSpPr>
          <a:xfrm>
            <a:off x="2289667" y="3810017"/>
            <a:ext cx="6320933" cy="478500"/>
            <a:chOff x="2660106" y="3934775"/>
            <a:chExt cx="7559508" cy="478500"/>
          </a:xfrm>
        </p:grpSpPr>
        <p:sp>
          <p:nvSpPr>
            <p:cNvPr id="26" name="Google Shape;950;p32">
              <a:extLst>
                <a:ext uri="{FF2B5EF4-FFF2-40B4-BE49-F238E27FC236}">
                  <a16:creationId xmlns:a16="http://schemas.microsoft.com/office/drawing/2014/main" xmlns="" id="{8A00D00A-D294-2C7A-22F7-0B30D4409180}"/>
                </a:ext>
              </a:extLst>
            </p:cNvPr>
            <p:cNvSpPr/>
            <p:nvPr/>
          </p:nvSpPr>
          <p:spPr>
            <a:xfrm>
              <a:off x="2660106" y="3934775"/>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Fira Sans Extra Condensed Medium"/>
                  <a:sym typeface="Fira Sans Extra Condensed Medium"/>
                </a:rPr>
                <a:t>5</a:t>
              </a:r>
              <a:endParaRPr sz="2000" dirty="0">
                <a:solidFill>
                  <a:srgbClr val="FFFFFF"/>
                </a:solidFill>
                <a:latin typeface="Fira Sans Extra Condensed Medium"/>
              </a:endParaRPr>
            </a:p>
          </p:txBody>
        </p:sp>
        <p:sp>
          <p:nvSpPr>
            <p:cNvPr id="27" name="Google Shape;951;p32">
              <a:extLst>
                <a:ext uri="{FF2B5EF4-FFF2-40B4-BE49-F238E27FC236}">
                  <a16:creationId xmlns:a16="http://schemas.microsoft.com/office/drawing/2014/main" xmlns="" id="{DA17E21A-844F-309A-5725-C82A74D774B5}"/>
                </a:ext>
              </a:extLst>
            </p:cNvPr>
            <p:cNvSpPr/>
            <p:nvPr/>
          </p:nvSpPr>
          <p:spPr>
            <a:xfrm>
              <a:off x="3993227" y="3949606"/>
              <a:ext cx="6226387" cy="413719"/>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algn="l" rtl="0">
                <a:buClr>
                  <a:srgbClr val="000000"/>
                </a:buClr>
                <a:buSzPts val="1100"/>
              </a:pPr>
              <a:r>
                <a:rPr lang="es-ES" sz="1200" b="1" dirty="0">
                  <a:solidFill>
                    <a:schemeClr val="tx1"/>
                  </a:solidFill>
                  <a:latin typeface="Century Gothic" panose="020B0502020202020204" pitchFamily="34" charset="0"/>
                </a:rPr>
                <a:t>Comité/UGEL: </a:t>
              </a:r>
              <a:r>
                <a:rPr lang="es-ES" sz="1200" dirty="0">
                  <a:solidFill>
                    <a:schemeClr val="tx1"/>
                  </a:solidFill>
                  <a:latin typeface="Century Gothic" panose="020B0502020202020204" pitchFamily="34" charset="0"/>
                </a:rPr>
                <a:t>Absolución de Reclamos y Publicación de Cuadro de Méritos</a:t>
              </a:r>
              <a:endParaRPr lang="es-ES" sz="1200" dirty="0">
                <a:solidFill>
                  <a:schemeClr val="tx1"/>
                </a:solidFill>
                <a:latin typeface="Century Gothic" panose="020B0502020202020204" pitchFamily="34" charset="0"/>
                <a:sym typeface="Roboto"/>
              </a:endParaRPr>
            </a:p>
          </p:txBody>
        </p:sp>
        <p:cxnSp>
          <p:nvCxnSpPr>
            <p:cNvPr id="28" name="Google Shape;952;p32">
              <a:extLst>
                <a:ext uri="{FF2B5EF4-FFF2-40B4-BE49-F238E27FC236}">
                  <a16:creationId xmlns:a16="http://schemas.microsoft.com/office/drawing/2014/main" xmlns="" id="{0E2C9F04-BFB2-B1DD-B8C2-85421491F301}"/>
                </a:ext>
              </a:extLst>
            </p:cNvPr>
            <p:cNvCxnSpPr>
              <a:cxnSpLocks/>
              <a:stCxn id="26" idx="3"/>
            </p:cNvCxnSpPr>
            <p:nvPr/>
          </p:nvCxnSpPr>
          <p:spPr>
            <a:xfrm>
              <a:off x="3303407" y="4174025"/>
              <a:ext cx="540966" cy="0"/>
            </a:xfrm>
            <a:prstGeom prst="straightConnector1">
              <a:avLst/>
            </a:prstGeom>
            <a:noFill/>
            <a:ln w="9525" cap="flat" cmpd="sng">
              <a:solidFill>
                <a:srgbClr val="000000"/>
              </a:solidFill>
              <a:prstDash val="solid"/>
              <a:round/>
              <a:headEnd type="none" w="med" len="med"/>
              <a:tailEnd type="oval" w="med" len="med"/>
            </a:ln>
          </p:spPr>
        </p:cxnSp>
      </p:grpSp>
      <p:grpSp>
        <p:nvGrpSpPr>
          <p:cNvPr id="29" name="Google Shape;949;p32">
            <a:extLst>
              <a:ext uri="{FF2B5EF4-FFF2-40B4-BE49-F238E27FC236}">
                <a16:creationId xmlns:a16="http://schemas.microsoft.com/office/drawing/2014/main" xmlns="" id="{73638013-B898-8A2B-E6B8-C4931ACB1AD3}"/>
              </a:ext>
            </a:extLst>
          </p:cNvPr>
          <p:cNvGrpSpPr/>
          <p:nvPr/>
        </p:nvGrpSpPr>
        <p:grpSpPr>
          <a:xfrm>
            <a:off x="2663999" y="4374890"/>
            <a:ext cx="5946601" cy="478500"/>
            <a:chOff x="3031733" y="3934775"/>
            <a:chExt cx="8068355" cy="478500"/>
          </a:xfrm>
        </p:grpSpPr>
        <p:sp>
          <p:nvSpPr>
            <p:cNvPr id="30" name="Google Shape;950;p32">
              <a:extLst>
                <a:ext uri="{FF2B5EF4-FFF2-40B4-BE49-F238E27FC236}">
                  <a16:creationId xmlns:a16="http://schemas.microsoft.com/office/drawing/2014/main" xmlns="" id="{67435E1C-630C-65F5-A3F1-8919248721DD}"/>
                </a:ext>
              </a:extLst>
            </p:cNvPr>
            <p:cNvSpPr/>
            <p:nvPr/>
          </p:nvSpPr>
          <p:spPr>
            <a:xfrm>
              <a:off x="3031733" y="3934775"/>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Fira Sans Extra Condensed Medium"/>
                  <a:sym typeface="Fira Sans Extra Condensed Medium"/>
                </a:rPr>
                <a:t>6</a:t>
              </a:r>
              <a:endParaRPr sz="2000" dirty="0">
                <a:solidFill>
                  <a:srgbClr val="FFFFFF"/>
                </a:solidFill>
                <a:latin typeface="Fira Sans Extra Condensed Medium"/>
              </a:endParaRPr>
            </a:p>
          </p:txBody>
        </p:sp>
        <p:sp>
          <p:nvSpPr>
            <p:cNvPr id="31" name="Google Shape;951;p32">
              <a:extLst>
                <a:ext uri="{FF2B5EF4-FFF2-40B4-BE49-F238E27FC236}">
                  <a16:creationId xmlns:a16="http://schemas.microsoft.com/office/drawing/2014/main" xmlns="" id="{5C884F1C-92C8-2DDD-6F1D-58BD47C2D100}"/>
                </a:ext>
              </a:extLst>
            </p:cNvPr>
            <p:cNvSpPr/>
            <p:nvPr/>
          </p:nvSpPr>
          <p:spPr>
            <a:xfrm>
              <a:off x="3993227" y="3949606"/>
              <a:ext cx="7106861" cy="413719"/>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algn="l" rtl="0">
                <a:buClr>
                  <a:srgbClr val="000000"/>
                </a:buClr>
                <a:buSzPts val="1100"/>
              </a:pPr>
              <a:r>
                <a:rPr lang="es-ES" sz="1200" b="1" dirty="0">
                  <a:solidFill>
                    <a:schemeClr val="tx1"/>
                  </a:solidFill>
                  <a:latin typeface="Century Gothic" panose="020B0502020202020204" pitchFamily="34" charset="0"/>
                </a:rPr>
                <a:t>Comité/UGEL: </a:t>
              </a:r>
              <a:r>
                <a:rPr lang="es-ES" sz="1200" dirty="0">
                  <a:solidFill>
                    <a:schemeClr val="tx1"/>
                  </a:solidFill>
                  <a:latin typeface="Century Gothic" panose="020B0502020202020204" pitchFamily="34" charset="0"/>
                </a:rPr>
                <a:t>Adjudicación de plazas en estricto orden de méritos</a:t>
              </a:r>
              <a:endParaRPr lang="es-ES" sz="1200" dirty="0">
                <a:solidFill>
                  <a:schemeClr val="tx1"/>
                </a:solidFill>
                <a:latin typeface="Century Gothic" panose="020B0502020202020204" pitchFamily="34" charset="0"/>
                <a:sym typeface="Roboto"/>
              </a:endParaRPr>
            </a:p>
          </p:txBody>
        </p:sp>
        <p:cxnSp>
          <p:nvCxnSpPr>
            <p:cNvPr id="32" name="Google Shape;952;p32">
              <a:extLst>
                <a:ext uri="{FF2B5EF4-FFF2-40B4-BE49-F238E27FC236}">
                  <a16:creationId xmlns:a16="http://schemas.microsoft.com/office/drawing/2014/main" xmlns="" id="{09A32D41-EB89-9848-DFFC-94B1C00AC8E2}"/>
                </a:ext>
              </a:extLst>
            </p:cNvPr>
            <p:cNvCxnSpPr>
              <a:cxnSpLocks/>
              <a:stCxn id="30" idx="3"/>
            </p:cNvCxnSpPr>
            <p:nvPr/>
          </p:nvCxnSpPr>
          <p:spPr>
            <a:xfrm>
              <a:off x="3675033" y="4174025"/>
              <a:ext cx="242139" cy="0"/>
            </a:xfrm>
            <a:prstGeom prst="straightConnector1">
              <a:avLst/>
            </a:prstGeom>
            <a:noFill/>
            <a:ln w="9525" cap="flat" cmpd="sng">
              <a:solidFill>
                <a:srgbClr val="000000"/>
              </a:solidFill>
              <a:prstDash val="solid"/>
              <a:round/>
              <a:headEnd type="none" w="med" len="med"/>
              <a:tailEnd type="oval" w="med" len="med"/>
            </a:ln>
          </p:spPr>
        </p:cxnSp>
      </p:grpSp>
      <p:sp>
        <p:nvSpPr>
          <p:cNvPr id="33" name="Google Shape;945;p32">
            <a:extLst>
              <a:ext uri="{FF2B5EF4-FFF2-40B4-BE49-F238E27FC236}">
                <a16:creationId xmlns:a16="http://schemas.microsoft.com/office/drawing/2014/main" xmlns="" id="{806311A4-9C5F-623E-C11F-7E17178AA90A}"/>
              </a:ext>
            </a:extLst>
          </p:cNvPr>
          <p:cNvSpPr/>
          <p:nvPr/>
        </p:nvSpPr>
        <p:spPr>
          <a:xfrm>
            <a:off x="2067009" y="4178010"/>
            <a:ext cx="374870"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rgbClr val="4F81BD"/>
            </a:solidFill>
            <a:prstDash val="solid"/>
            <a:round/>
            <a:headEnd type="none" w="med" len="med"/>
            <a:tailEnd type="oval" w="med" len="med"/>
          </a:ln>
        </p:spPr>
      </p:sp>
    </p:spTree>
    <p:extLst>
      <p:ext uri="{BB962C8B-B14F-4D97-AF65-F5344CB8AC3E}">
        <p14:creationId xmlns:p14="http://schemas.microsoft.com/office/powerpoint/2010/main" val="161833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pic>
        <p:nvPicPr>
          <p:cNvPr id="26" name="Gráfico 25">
            <a:extLst>
              <a:ext uri="{FF2B5EF4-FFF2-40B4-BE49-F238E27FC236}">
                <a16:creationId xmlns:a16="http://schemas.microsoft.com/office/drawing/2014/main" xmlns="" id="{13846BDA-D399-B9F8-2479-F2CA0A4410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8330486">
            <a:off x="1022802" y="1213930"/>
            <a:ext cx="2472363" cy="2320138"/>
          </a:xfrm>
          <a:prstGeom prst="rect">
            <a:avLst/>
          </a:prstGeom>
        </p:spPr>
      </p:pic>
      <p:graphicFrame>
        <p:nvGraphicFramePr>
          <p:cNvPr id="3" name="Tabla 2">
            <a:extLst>
              <a:ext uri="{FF2B5EF4-FFF2-40B4-BE49-F238E27FC236}">
                <a16:creationId xmlns:a16="http://schemas.microsoft.com/office/drawing/2014/main" xmlns="" id="{71F6092A-31B8-0D88-A7F9-46DEDED4E419}"/>
              </a:ext>
            </a:extLst>
          </p:cNvPr>
          <p:cNvGraphicFramePr>
            <a:graphicFrameLocks noGrp="1"/>
          </p:cNvGraphicFramePr>
          <p:nvPr>
            <p:extLst>
              <p:ext uri="{D42A27DB-BD31-4B8C-83A1-F6EECF244321}">
                <p14:modId xmlns:p14="http://schemas.microsoft.com/office/powerpoint/2010/main" val="4059112605"/>
              </p:ext>
            </p:extLst>
          </p:nvPr>
        </p:nvGraphicFramePr>
        <p:xfrm>
          <a:off x="596652" y="1340134"/>
          <a:ext cx="7950696" cy="2877820"/>
        </p:xfrm>
        <a:graphic>
          <a:graphicData uri="http://schemas.openxmlformats.org/drawingml/2006/table">
            <a:tbl>
              <a:tblPr firstRow="1" firstCol="1" bandRow="1">
                <a:tableStyleId>{5C22544A-7EE6-4342-B048-85BDC9FD1C3A}</a:tableStyleId>
              </a:tblPr>
              <a:tblGrid>
                <a:gridCol w="3908188">
                  <a:extLst>
                    <a:ext uri="{9D8B030D-6E8A-4147-A177-3AD203B41FA5}">
                      <a16:colId xmlns:a16="http://schemas.microsoft.com/office/drawing/2014/main" xmlns="" val="1729861747"/>
                    </a:ext>
                  </a:extLst>
                </a:gridCol>
                <a:gridCol w="1107688">
                  <a:extLst>
                    <a:ext uri="{9D8B030D-6E8A-4147-A177-3AD203B41FA5}">
                      <a16:colId xmlns:a16="http://schemas.microsoft.com/office/drawing/2014/main" xmlns="" val="1459729055"/>
                    </a:ext>
                  </a:extLst>
                </a:gridCol>
                <a:gridCol w="1108607">
                  <a:extLst>
                    <a:ext uri="{9D8B030D-6E8A-4147-A177-3AD203B41FA5}">
                      <a16:colId xmlns:a16="http://schemas.microsoft.com/office/drawing/2014/main" xmlns="" val="1472771798"/>
                    </a:ext>
                  </a:extLst>
                </a:gridCol>
                <a:gridCol w="1826213">
                  <a:extLst>
                    <a:ext uri="{9D8B030D-6E8A-4147-A177-3AD203B41FA5}">
                      <a16:colId xmlns:a16="http://schemas.microsoft.com/office/drawing/2014/main" xmlns="" val="3730459703"/>
                    </a:ext>
                  </a:extLst>
                </a:gridCol>
              </a:tblGrid>
              <a:tr h="231140">
                <a:tc>
                  <a:txBody>
                    <a:bodyPr/>
                    <a:lstStyle/>
                    <a:p>
                      <a:pPr algn="l">
                        <a:lnSpc>
                          <a:spcPct val="107000"/>
                        </a:lnSpc>
                        <a:spcAft>
                          <a:spcPts val="800"/>
                        </a:spcAft>
                      </a:pPr>
                      <a:r>
                        <a:rPr lang="es-PE" sz="1200" b="1" kern="100" dirty="0">
                          <a:solidFill>
                            <a:schemeClr val="bg1"/>
                          </a:solidFill>
                          <a:effectLst/>
                          <a:latin typeface="Century Gothic" panose="020B0502020202020204" pitchFamily="34" charset="0"/>
                        </a:rPr>
                        <a:t>ACTIVIDAD</a:t>
                      </a:r>
                      <a:endParaRPr lang="es-PE" sz="18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l">
                        <a:lnSpc>
                          <a:spcPct val="107000"/>
                        </a:lnSpc>
                        <a:spcAft>
                          <a:spcPts val="800"/>
                        </a:spcAft>
                      </a:pPr>
                      <a:r>
                        <a:rPr lang="es-PE" sz="1200" b="1" kern="100" dirty="0">
                          <a:solidFill>
                            <a:schemeClr val="bg1"/>
                          </a:solidFill>
                          <a:effectLst/>
                          <a:latin typeface="Century Gothic" panose="020B0502020202020204" pitchFamily="34" charset="0"/>
                        </a:rPr>
                        <a:t>FECHA DE INCIO</a:t>
                      </a:r>
                      <a:endParaRPr lang="es-PE" sz="18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marL="5715" algn="l">
                        <a:lnSpc>
                          <a:spcPct val="107000"/>
                        </a:lnSpc>
                        <a:spcAft>
                          <a:spcPts val="800"/>
                        </a:spcAft>
                      </a:pPr>
                      <a:r>
                        <a:rPr lang="es-PE" sz="1200" b="1" kern="100" dirty="0">
                          <a:solidFill>
                            <a:schemeClr val="bg1"/>
                          </a:solidFill>
                          <a:effectLst/>
                          <a:latin typeface="Century Gothic" panose="020B0502020202020204" pitchFamily="34" charset="0"/>
                        </a:rPr>
                        <a:t>FECHA DE FIN</a:t>
                      </a:r>
                      <a:endParaRPr lang="es-PE" sz="18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tc>
                  <a:txBody>
                    <a:bodyPr/>
                    <a:lstStyle/>
                    <a:p>
                      <a:pPr algn="l">
                        <a:lnSpc>
                          <a:spcPct val="107000"/>
                        </a:lnSpc>
                        <a:spcAft>
                          <a:spcPts val="800"/>
                        </a:spcAft>
                      </a:pPr>
                      <a:r>
                        <a:rPr lang="es-PE" sz="1200" b="1" kern="100" dirty="0">
                          <a:solidFill>
                            <a:schemeClr val="bg1"/>
                          </a:solidFill>
                          <a:effectLst/>
                          <a:latin typeface="Century Gothic" panose="020B0502020202020204" pitchFamily="34" charset="0"/>
                        </a:rPr>
                        <a:t>RESPONSABLE</a:t>
                      </a:r>
                      <a:endParaRPr lang="es-PE" sz="18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rgbClr val="FF0000"/>
                    </a:solidFill>
                  </a:tcPr>
                </a:tc>
                <a:extLst>
                  <a:ext uri="{0D108BD9-81ED-4DB2-BD59-A6C34878D82A}">
                    <a16:rowId xmlns:a16="http://schemas.microsoft.com/office/drawing/2014/main" xmlns="" val="1319735986"/>
                  </a:ext>
                </a:extLst>
              </a:tr>
              <a:tr h="242570">
                <a:tc gridSpan="4">
                  <a:txBody>
                    <a:bodyPr/>
                    <a:lstStyle/>
                    <a:p>
                      <a:pPr>
                        <a:lnSpc>
                          <a:spcPct val="107000"/>
                        </a:lnSpc>
                        <a:spcAft>
                          <a:spcPts val="800"/>
                        </a:spcAft>
                      </a:pPr>
                      <a:r>
                        <a:rPr lang="es-PE" sz="1400" b="1" kern="100" dirty="0">
                          <a:solidFill>
                            <a:schemeClr val="bg1"/>
                          </a:solidFill>
                          <a:effectLst/>
                          <a:latin typeface="Century Gothic" panose="020B0502020202020204" pitchFamily="34" charset="0"/>
                        </a:rPr>
                        <a:t>Etapa</a:t>
                      </a:r>
                      <a:r>
                        <a:rPr lang="es-PE" sz="1400" b="0" kern="100" dirty="0">
                          <a:solidFill>
                            <a:schemeClr val="bg1"/>
                          </a:solidFill>
                          <a:effectLst/>
                          <a:latin typeface="Century Gothic" panose="020B0502020202020204" pitchFamily="34" charset="0"/>
                        </a:rPr>
                        <a:t> 3: Contratación por evaluación de expedientes en EB y ETP</a:t>
                      </a:r>
                      <a:endParaRPr lang="es-PE" sz="1800" b="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tx1">
                        <a:lumMod val="50000"/>
                        <a:lumOff val="5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1724815212"/>
                  </a:ext>
                </a:extLst>
              </a:tr>
              <a:tr h="242570">
                <a:tc>
                  <a:txBody>
                    <a:bodyPr/>
                    <a:lstStyle/>
                    <a:p>
                      <a:pPr algn="just">
                        <a:lnSpc>
                          <a:spcPct val="107000"/>
                        </a:lnSpc>
                        <a:spcAft>
                          <a:spcPts val="800"/>
                        </a:spcAft>
                      </a:pPr>
                      <a:r>
                        <a:rPr lang="es-PE" sz="1200" b="0" kern="100" dirty="0">
                          <a:solidFill>
                            <a:schemeClr val="tx1"/>
                          </a:solidFill>
                          <a:effectLst/>
                          <a:latin typeface="Century Gothic" panose="020B0502020202020204" pitchFamily="34" charset="0"/>
                        </a:rPr>
                        <a:t>Publicación de plazas vacantes</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gridSpan="2">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17/02/2026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Comité de UGEL/DRE</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3117207114"/>
                  </a:ext>
                </a:extLst>
              </a:tr>
              <a:tr h="242570">
                <a:tc>
                  <a:txBody>
                    <a:bodyPr/>
                    <a:lstStyle/>
                    <a:p>
                      <a:pPr algn="just">
                        <a:lnSpc>
                          <a:spcPct val="107000"/>
                        </a:lnSpc>
                        <a:spcAft>
                          <a:spcPts val="800"/>
                        </a:spcAft>
                      </a:pPr>
                      <a:r>
                        <a:rPr lang="es-PE" sz="1200" b="0" kern="100" dirty="0">
                          <a:solidFill>
                            <a:schemeClr val="tx1"/>
                          </a:solidFill>
                          <a:effectLst/>
                          <a:latin typeface="Century Gothic" panose="020B0502020202020204" pitchFamily="34" charset="0"/>
                        </a:rPr>
                        <a:t>Presentación de expedientes</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18/02/2026</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20/02/2026</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Profesor/a</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2289319324"/>
                  </a:ext>
                </a:extLst>
              </a:tr>
              <a:tr h="242570">
                <a:tc>
                  <a:txBody>
                    <a:bodyPr/>
                    <a:lstStyle/>
                    <a:p>
                      <a:pPr algn="just">
                        <a:lnSpc>
                          <a:spcPct val="107000"/>
                        </a:lnSpc>
                        <a:spcAft>
                          <a:spcPts val="800"/>
                        </a:spcAft>
                      </a:pPr>
                      <a:r>
                        <a:rPr lang="es-PE" sz="1200" b="0" kern="100">
                          <a:solidFill>
                            <a:schemeClr val="tx1"/>
                          </a:solidFill>
                          <a:effectLst/>
                          <a:latin typeface="Century Gothic" panose="020B0502020202020204" pitchFamily="34" charset="0"/>
                        </a:rPr>
                        <a:t>Evaluación de expedientes </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19/02/2026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23/02/2026</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Comité de UGEL/DRE</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95884322"/>
                  </a:ext>
                </a:extLst>
              </a:tr>
              <a:tr h="207010">
                <a:tc>
                  <a:txBody>
                    <a:bodyPr/>
                    <a:lstStyle/>
                    <a:p>
                      <a:pPr algn="just">
                        <a:lnSpc>
                          <a:spcPct val="107000"/>
                        </a:lnSpc>
                        <a:spcAft>
                          <a:spcPts val="800"/>
                        </a:spcAft>
                      </a:pPr>
                      <a:r>
                        <a:rPr lang="es-PE" sz="1200" b="0" kern="100" dirty="0">
                          <a:solidFill>
                            <a:schemeClr val="tx1"/>
                          </a:solidFill>
                          <a:effectLst/>
                          <a:latin typeface="Century Gothic" panose="020B0502020202020204" pitchFamily="34" charset="0"/>
                        </a:rPr>
                        <a:t>Publicación de resultados preliminares Publicar lista de observados</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gridSpan="2">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24/02/2026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Comité de UGEL/DRE</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574616381"/>
                  </a:ext>
                </a:extLst>
              </a:tr>
              <a:tr h="219075">
                <a:tc>
                  <a:txBody>
                    <a:bodyPr/>
                    <a:lstStyle/>
                    <a:p>
                      <a:pPr algn="just">
                        <a:lnSpc>
                          <a:spcPct val="107000"/>
                        </a:lnSpc>
                        <a:spcAft>
                          <a:spcPts val="800"/>
                        </a:spcAft>
                      </a:pPr>
                      <a:r>
                        <a:rPr lang="es-PE" sz="1200" b="0" kern="100">
                          <a:solidFill>
                            <a:schemeClr val="tx1"/>
                          </a:solidFill>
                          <a:effectLst/>
                          <a:latin typeface="Century Gothic" panose="020B0502020202020204" pitchFamily="34" charset="0"/>
                        </a:rPr>
                        <a:t>Presentación de reclamos.</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25/02/2026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26/02/2026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Profesor(a)</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847011100"/>
                  </a:ext>
                </a:extLst>
              </a:tr>
              <a:tr h="242570">
                <a:tc>
                  <a:txBody>
                    <a:bodyPr/>
                    <a:lstStyle/>
                    <a:p>
                      <a:pPr algn="just">
                        <a:lnSpc>
                          <a:spcPct val="107000"/>
                        </a:lnSpc>
                        <a:spcAft>
                          <a:spcPts val="800"/>
                        </a:spcAft>
                      </a:pPr>
                      <a:r>
                        <a:rPr lang="es-PE" sz="1200" b="0" kern="100">
                          <a:solidFill>
                            <a:schemeClr val="tx1"/>
                          </a:solidFill>
                          <a:effectLst/>
                          <a:latin typeface="Century Gothic" panose="020B0502020202020204" pitchFamily="34" charset="0"/>
                        </a:rPr>
                        <a:t>Absolución de reclamos</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26/02/2026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27/02/2026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Comité de UGEL/DRE</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37389032"/>
                  </a:ext>
                </a:extLst>
              </a:tr>
              <a:tr h="242570">
                <a:tc>
                  <a:txBody>
                    <a:bodyPr/>
                    <a:lstStyle/>
                    <a:p>
                      <a:pPr algn="just">
                        <a:lnSpc>
                          <a:spcPct val="107000"/>
                        </a:lnSpc>
                        <a:spcAft>
                          <a:spcPts val="800"/>
                        </a:spcAft>
                      </a:pPr>
                      <a:r>
                        <a:rPr lang="es-PE" sz="1200" b="0" kern="100">
                          <a:solidFill>
                            <a:schemeClr val="tx1"/>
                          </a:solidFill>
                          <a:effectLst/>
                          <a:latin typeface="Century Gothic" panose="020B0502020202020204" pitchFamily="34" charset="0"/>
                        </a:rPr>
                        <a:t>Publicación final de resultados</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gridSpan="2">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02/03/2026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Comité de UGEL/DRE</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108710453"/>
                  </a:ext>
                </a:extLst>
              </a:tr>
              <a:tr h="182880">
                <a:tc>
                  <a:txBody>
                    <a:bodyPr/>
                    <a:lstStyle/>
                    <a:p>
                      <a:pPr algn="just">
                        <a:lnSpc>
                          <a:spcPct val="107000"/>
                        </a:lnSpc>
                        <a:spcAft>
                          <a:spcPts val="800"/>
                        </a:spcAft>
                      </a:pPr>
                      <a:r>
                        <a:rPr lang="es-PE" sz="1200" b="0" kern="100">
                          <a:solidFill>
                            <a:schemeClr val="tx1"/>
                          </a:solidFill>
                          <a:effectLst/>
                          <a:latin typeface="Century Gothic" panose="020B0502020202020204" pitchFamily="34" charset="0"/>
                        </a:rPr>
                        <a:t>Adjudicación</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03/03/2026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05/03/2026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Comité de UGEL/DRE</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3641025081"/>
                  </a:ext>
                </a:extLst>
              </a:tr>
              <a:tr h="224790">
                <a:tc>
                  <a:txBody>
                    <a:bodyPr/>
                    <a:lstStyle/>
                    <a:p>
                      <a:pPr algn="just">
                        <a:lnSpc>
                          <a:spcPct val="107000"/>
                        </a:lnSpc>
                        <a:spcAft>
                          <a:spcPts val="800"/>
                        </a:spcAft>
                      </a:pPr>
                      <a:r>
                        <a:rPr lang="es-PE" sz="1200" b="0" kern="100">
                          <a:solidFill>
                            <a:schemeClr val="tx1"/>
                          </a:solidFill>
                          <a:effectLst/>
                          <a:latin typeface="Century Gothic" panose="020B0502020202020204" pitchFamily="34" charset="0"/>
                        </a:rPr>
                        <a:t>Emisión de resoluciones de contrato</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04/03/2026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a:solidFill>
                            <a:schemeClr val="tx1"/>
                          </a:solidFill>
                          <a:effectLst/>
                          <a:latin typeface="Century Gothic" panose="020B0502020202020204" pitchFamily="34" charset="0"/>
                        </a:rPr>
                        <a:t>06/03/2026</a:t>
                      </a:r>
                      <a:endParaRPr lang="es-PE" sz="1800" b="0" kern="10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07000"/>
                        </a:lnSpc>
                        <a:spcAft>
                          <a:spcPts val="800"/>
                        </a:spcAft>
                      </a:pPr>
                      <a:r>
                        <a:rPr lang="es-PE" sz="1200" b="0" kern="100" dirty="0">
                          <a:solidFill>
                            <a:schemeClr val="tx1"/>
                          </a:solidFill>
                          <a:effectLst/>
                          <a:latin typeface="Century Gothic" panose="020B0502020202020204" pitchFamily="34" charset="0"/>
                        </a:rPr>
                        <a:t>UGEL/DRE</a:t>
                      </a:r>
                      <a:endParaRPr lang="es-PE" sz="1800" b="0" kern="100" dirty="0">
                        <a:solidFill>
                          <a:schemeClr val="tx1"/>
                        </a:solidFill>
                        <a:effectLst/>
                        <a:latin typeface="Century Gothic" panose="020B0502020202020204" pitchFamily="34" charset="0"/>
                        <a:ea typeface="Aptos" panose="020B000402020202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943825372"/>
                  </a:ext>
                </a:extLst>
              </a:tr>
            </a:tbl>
          </a:graphicData>
        </a:graphic>
      </p:graphicFrame>
      <p:sp>
        <p:nvSpPr>
          <p:cNvPr id="6" name="Google Shape;120;p18">
            <a:extLst>
              <a:ext uri="{FF2B5EF4-FFF2-40B4-BE49-F238E27FC236}">
                <a16:creationId xmlns:a16="http://schemas.microsoft.com/office/drawing/2014/main" xmlns="" id="{6E291EF5-41D4-E322-026D-B82B38428B99}"/>
              </a:ext>
            </a:extLst>
          </p:cNvPr>
          <p:cNvSpPr txBox="1"/>
          <p:nvPr/>
        </p:nvSpPr>
        <p:spPr>
          <a:xfrm>
            <a:off x="539750" y="419859"/>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800" b="1" dirty="0">
                <a:solidFill>
                  <a:srgbClr val="ED2E45"/>
                </a:solidFill>
                <a:latin typeface="Century Gothic"/>
                <a:ea typeface="Century Gothic"/>
                <a:cs typeface="Century Gothic"/>
                <a:sym typeface="Century Gothic"/>
              </a:rPr>
              <a:t>Cronograma</a:t>
            </a:r>
            <a:endParaRPr sz="2800" b="1" dirty="0">
              <a:solidFill>
                <a:srgbClr val="ED2E45"/>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1422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pic>
        <p:nvPicPr>
          <p:cNvPr id="26" name="Gráfico 25">
            <a:extLst>
              <a:ext uri="{FF2B5EF4-FFF2-40B4-BE49-F238E27FC236}">
                <a16:creationId xmlns:a16="http://schemas.microsoft.com/office/drawing/2014/main" xmlns="" id="{13846BDA-D399-B9F8-2479-F2CA0A4410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8330486">
            <a:off x="1022802" y="1213930"/>
            <a:ext cx="2472363" cy="2320138"/>
          </a:xfrm>
          <a:prstGeom prst="rect">
            <a:avLst/>
          </a:prstGeom>
        </p:spPr>
      </p:pic>
      <p:pic>
        <p:nvPicPr>
          <p:cNvPr id="27" name="Gráfico 26">
            <a:extLst>
              <a:ext uri="{FF2B5EF4-FFF2-40B4-BE49-F238E27FC236}">
                <a16:creationId xmlns:a16="http://schemas.microsoft.com/office/drawing/2014/main" xmlns="" id="{FFB896DF-9495-775C-5E4F-0AC6FA9A026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51609" y="509592"/>
            <a:ext cx="1333500" cy="2876550"/>
          </a:xfrm>
          <a:prstGeom prst="rect">
            <a:avLst/>
          </a:prstGeom>
        </p:spPr>
      </p:pic>
      <p:sp>
        <p:nvSpPr>
          <p:cNvPr id="28" name="object 12">
            <a:extLst>
              <a:ext uri="{FF2B5EF4-FFF2-40B4-BE49-F238E27FC236}">
                <a16:creationId xmlns:a16="http://schemas.microsoft.com/office/drawing/2014/main" xmlns="" id="{A66B9D28-B596-122C-A99F-1F0F51302370}"/>
              </a:ext>
            </a:extLst>
          </p:cNvPr>
          <p:cNvSpPr txBox="1"/>
          <p:nvPr/>
        </p:nvSpPr>
        <p:spPr>
          <a:xfrm>
            <a:off x="4292502" y="1370831"/>
            <a:ext cx="3124200" cy="1761060"/>
          </a:xfrm>
          <a:prstGeom prst="rect">
            <a:avLst/>
          </a:prstGeom>
        </p:spPr>
        <p:txBody>
          <a:bodyPr vert="horz" wrap="square" lIns="0" tIns="83820" rIns="0" bIns="0" rtlCol="0">
            <a:spAutoFit/>
          </a:bodyPr>
          <a:lstStyle/>
          <a:p>
            <a:pPr marL="12700" algn="ctr">
              <a:lnSpc>
                <a:spcPct val="100000"/>
              </a:lnSpc>
              <a:spcBef>
                <a:spcPts val="660"/>
              </a:spcBef>
            </a:pPr>
            <a:r>
              <a:rPr sz="2000" b="1" spc="-10" dirty="0" err="1">
                <a:solidFill>
                  <a:srgbClr val="FF0000"/>
                </a:solidFill>
                <a:latin typeface="Century Gothic" panose="020B0502020202020204" pitchFamily="34" charset="0"/>
              </a:rPr>
              <a:t>Participan</a:t>
            </a:r>
            <a:endParaRPr sz="2000" dirty="0">
              <a:solidFill>
                <a:srgbClr val="FF0000"/>
              </a:solidFill>
              <a:latin typeface="Century Gothic" panose="020B0502020202020204" pitchFamily="34" charset="0"/>
            </a:endParaRPr>
          </a:p>
          <a:p>
            <a:pPr marL="29209" marR="5080" algn="just">
              <a:lnSpc>
                <a:spcPct val="107000"/>
              </a:lnSpc>
              <a:spcBef>
                <a:spcPts val="220"/>
              </a:spcBef>
            </a:pPr>
            <a:r>
              <a:rPr sz="1600" b="1" dirty="0" err="1">
                <a:solidFill>
                  <a:schemeClr val="tx1"/>
                </a:solidFill>
                <a:latin typeface="Century Gothic" panose="020B0502020202020204" pitchFamily="34" charset="0"/>
              </a:rPr>
              <a:t>Docentes</a:t>
            </a:r>
            <a:r>
              <a:rPr sz="1600" b="1" spc="-10" dirty="0">
                <a:solidFill>
                  <a:schemeClr val="tx1"/>
                </a:solidFill>
                <a:latin typeface="Century Gothic" panose="020B0502020202020204" pitchFamily="34" charset="0"/>
              </a:rPr>
              <a:t> </a:t>
            </a:r>
            <a:r>
              <a:rPr sz="1600" b="1" dirty="0">
                <a:solidFill>
                  <a:schemeClr val="tx1"/>
                </a:solidFill>
                <a:latin typeface="Century Gothic" panose="020B0502020202020204" pitchFamily="34" charset="0"/>
              </a:rPr>
              <a:t>que</a:t>
            </a:r>
            <a:r>
              <a:rPr sz="1600" b="1" spc="-25" dirty="0">
                <a:solidFill>
                  <a:schemeClr val="tx1"/>
                </a:solidFill>
                <a:latin typeface="Century Gothic" panose="020B0502020202020204" pitchFamily="34" charset="0"/>
              </a:rPr>
              <a:t> </a:t>
            </a:r>
            <a:r>
              <a:rPr lang="es-ES" sz="1600" b="1" dirty="0">
                <a:solidFill>
                  <a:schemeClr val="tx1"/>
                </a:solidFill>
                <a:latin typeface="Century Gothic" panose="020B0502020202020204" pitchFamily="34" charset="0"/>
              </a:rPr>
              <a:t>acrediten el cumplimiento de requisitos del Anexo 06.</a:t>
            </a:r>
          </a:p>
          <a:p>
            <a:pPr marL="29209" marR="5080" algn="just">
              <a:lnSpc>
                <a:spcPct val="107000"/>
              </a:lnSpc>
              <a:spcBef>
                <a:spcPts val="220"/>
              </a:spcBef>
            </a:pPr>
            <a:r>
              <a:rPr lang="es-ES" sz="1600" b="1" dirty="0">
                <a:solidFill>
                  <a:schemeClr val="tx1"/>
                </a:solidFill>
                <a:latin typeface="Century Gothic" panose="020B0502020202020204" pitchFamily="34" charset="0"/>
              </a:rPr>
              <a:t>Presentan </a:t>
            </a:r>
            <a:r>
              <a:rPr lang="es-ES" sz="1600" b="1" dirty="0" smtClean="0">
                <a:solidFill>
                  <a:schemeClr val="tx1"/>
                </a:solidFill>
                <a:latin typeface="Century Gothic" panose="020B0502020202020204" pitchFamily="34" charset="0"/>
              </a:rPr>
              <a:t> </a:t>
            </a:r>
            <a:r>
              <a:rPr lang="es-ES" sz="1600" b="1" dirty="0">
                <a:solidFill>
                  <a:schemeClr val="tx1"/>
                </a:solidFill>
                <a:latin typeface="Century Gothic" panose="020B0502020202020204" pitchFamily="34" charset="0"/>
              </a:rPr>
              <a:t>único expediente a una sola UGEL.</a:t>
            </a:r>
            <a:endParaRPr sz="1600" dirty="0">
              <a:solidFill>
                <a:schemeClr val="tx1"/>
              </a:solidFill>
              <a:latin typeface="Century Gothic" panose="020B0502020202020204" pitchFamily="34" charset="0"/>
              <a:cs typeface="Arial MT"/>
            </a:endParaRPr>
          </a:p>
        </p:txBody>
      </p:sp>
    </p:spTree>
    <p:extLst>
      <p:ext uri="{BB962C8B-B14F-4D97-AF65-F5344CB8AC3E}">
        <p14:creationId xmlns:p14="http://schemas.microsoft.com/office/powerpoint/2010/main" val="411063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pic>
        <p:nvPicPr>
          <p:cNvPr id="26" name="Gráfico 25">
            <a:extLst>
              <a:ext uri="{FF2B5EF4-FFF2-40B4-BE49-F238E27FC236}">
                <a16:creationId xmlns:a16="http://schemas.microsoft.com/office/drawing/2014/main" xmlns="" id="{13846BDA-D399-B9F8-2479-F2CA0A44108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8330486">
            <a:off x="1022802" y="1213930"/>
            <a:ext cx="2472363" cy="2320138"/>
          </a:xfrm>
          <a:prstGeom prst="rect">
            <a:avLst/>
          </a:prstGeom>
        </p:spPr>
      </p:pic>
      <p:sp>
        <p:nvSpPr>
          <p:cNvPr id="30" name="object 10">
            <a:extLst>
              <a:ext uri="{FF2B5EF4-FFF2-40B4-BE49-F238E27FC236}">
                <a16:creationId xmlns:a16="http://schemas.microsoft.com/office/drawing/2014/main" xmlns="" id="{45918685-396D-9B3A-844F-6D228C89F72F}"/>
              </a:ext>
            </a:extLst>
          </p:cNvPr>
          <p:cNvSpPr txBox="1"/>
          <p:nvPr/>
        </p:nvSpPr>
        <p:spPr>
          <a:xfrm>
            <a:off x="1478426" y="1089418"/>
            <a:ext cx="6370632" cy="3116238"/>
          </a:xfrm>
          <a:prstGeom prst="rect">
            <a:avLst/>
          </a:prstGeom>
        </p:spPr>
        <p:txBody>
          <a:bodyPr vert="horz" wrap="square" lIns="0" tIns="12700" rIns="0" bIns="0" rtlCol="0">
            <a:spAutoFit/>
          </a:bodyPr>
          <a:lstStyle/>
          <a:p>
            <a:pPr marL="12700" algn="ctr">
              <a:lnSpc>
                <a:spcPct val="100000"/>
              </a:lnSpc>
              <a:spcBef>
                <a:spcPts val="100"/>
              </a:spcBef>
              <a:buClr>
                <a:srgbClr val="FF0000"/>
              </a:buClr>
              <a:tabLst>
                <a:tab pos="299085" algn="l"/>
              </a:tabLst>
            </a:pPr>
            <a:r>
              <a:rPr lang="es-ES" sz="2000" b="1" dirty="0">
                <a:solidFill>
                  <a:srgbClr val="FF0000"/>
                </a:solidFill>
                <a:latin typeface="Century Gothic" panose="020B0502020202020204" pitchFamily="34" charset="0"/>
                <a:cs typeface="Arial MT"/>
              </a:rPr>
              <a:t>Requisitos </a:t>
            </a:r>
          </a:p>
          <a:p>
            <a:pPr marL="299085" indent="-286385">
              <a:lnSpc>
                <a:spcPct val="100000"/>
              </a:lnSpc>
              <a:spcBef>
                <a:spcPts val="100"/>
              </a:spcBef>
              <a:buClr>
                <a:srgbClr val="FF0000"/>
              </a:buClr>
              <a:buChar char="•"/>
              <a:tabLst>
                <a:tab pos="299085" algn="l"/>
              </a:tabLst>
            </a:pPr>
            <a:r>
              <a:rPr sz="1500" dirty="0">
                <a:solidFill>
                  <a:schemeClr val="tx1"/>
                </a:solidFill>
                <a:latin typeface="Century Gothic" panose="020B0502020202020204" pitchFamily="34" charset="0"/>
                <a:cs typeface="Arial MT"/>
              </a:rPr>
              <a:t>Tener</a:t>
            </a:r>
            <a:r>
              <a:rPr sz="1500" spc="14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menos</a:t>
            </a:r>
            <a:r>
              <a:rPr sz="1500" spc="1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a:t>
            </a:r>
            <a:r>
              <a:rPr sz="1500" spc="14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65</a:t>
            </a:r>
            <a:r>
              <a:rPr sz="1500" spc="1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años</a:t>
            </a:r>
            <a:r>
              <a:rPr sz="1500" spc="150" dirty="0">
                <a:solidFill>
                  <a:schemeClr val="tx1"/>
                </a:solidFill>
                <a:latin typeface="Century Gothic" panose="020B0502020202020204" pitchFamily="34" charset="0"/>
                <a:cs typeface="Arial MT"/>
              </a:rPr>
              <a:t> </a:t>
            </a:r>
            <a:r>
              <a:rPr sz="1500" b="1" dirty="0">
                <a:solidFill>
                  <a:schemeClr val="tx1"/>
                </a:solidFill>
                <a:latin typeface="Century Gothic" panose="020B0502020202020204" pitchFamily="34" charset="0"/>
              </a:rPr>
              <a:t>hasta</a:t>
            </a:r>
            <a:r>
              <a:rPr sz="1500" b="1" spc="155" dirty="0">
                <a:solidFill>
                  <a:schemeClr val="tx1"/>
                </a:solidFill>
                <a:latin typeface="Century Gothic" panose="020B0502020202020204" pitchFamily="34" charset="0"/>
              </a:rPr>
              <a:t> </a:t>
            </a:r>
            <a:r>
              <a:rPr lang="es-PE" sz="1500" b="1" spc="155" dirty="0">
                <a:solidFill>
                  <a:schemeClr val="tx1"/>
                </a:solidFill>
                <a:latin typeface="Century Gothic" panose="020B0502020202020204" pitchFamily="34" charset="0"/>
              </a:rPr>
              <a:t>un día </a:t>
            </a:r>
            <a:r>
              <a:rPr sz="1500" b="1" dirty="0">
                <a:solidFill>
                  <a:schemeClr val="tx1"/>
                </a:solidFill>
                <a:latin typeface="Century Gothic" panose="020B0502020202020204" pitchFamily="34" charset="0"/>
              </a:rPr>
              <a:t>antes</a:t>
            </a:r>
            <a:r>
              <a:rPr sz="1500" b="1" spc="15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del</a:t>
            </a:r>
            <a:r>
              <a:rPr sz="1500" b="1" spc="13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inicio</a:t>
            </a:r>
            <a:r>
              <a:rPr sz="1500" b="1" spc="14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de</a:t>
            </a:r>
            <a:r>
              <a:rPr sz="1500" b="1" spc="14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la</a:t>
            </a:r>
            <a:r>
              <a:rPr sz="1500" b="1" spc="150" dirty="0">
                <a:solidFill>
                  <a:schemeClr val="tx1"/>
                </a:solidFill>
                <a:latin typeface="Century Gothic" panose="020B0502020202020204" pitchFamily="34" charset="0"/>
              </a:rPr>
              <a:t> </a:t>
            </a:r>
            <a:r>
              <a:rPr sz="1500" b="1" dirty="0" err="1">
                <a:solidFill>
                  <a:schemeClr val="tx1"/>
                </a:solidFill>
                <a:latin typeface="Century Gothic" panose="020B0502020202020204" pitchFamily="34" charset="0"/>
              </a:rPr>
              <a:t>vigencia</a:t>
            </a:r>
            <a:r>
              <a:rPr sz="1500" b="1" spc="165" dirty="0">
                <a:solidFill>
                  <a:schemeClr val="tx1"/>
                </a:solidFill>
                <a:latin typeface="Century Gothic" panose="020B0502020202020204" pitchFamily="34" charset="0"/>
              </a:rPr>
              <a:t> </a:t>
            </a:r>
            <a:r>
              <a:rPr sz="1500" b="1" spc="-25" dirty="0">
                <a:solidFill>
                  <a:schemeClr val="tx1"/>
                </a:solidFill>
                <a:latin typeface="Century Gothic" panose="020B0502020202020204" pitchFamily="34" charset="0"/>
              </a:rPr>
              <a:t>de</a:t>
            </a:r>
            <a:r>
              <a:rPr lang="es-PE" sz="1500" dirty="0">
                <a:solidFill>
                  <a:schemeClr val="tx1"/>
                </a:solidFill>
                <a:latin typeface="Century Gothic" panose="020B0502020202020204" pitchFamily="34" charset="0"/>
              </a:rPr>
              <a:t> </a:t>
            </a:r>
            <a:r>
              <a:rPr sz="1500" b="1" dirty="0" err="1">
                <a:solidFill>
                  <a:schemeClr val="tx1"/>
                </a:solidFill>
                <a:latin typeface="Century Gothic" panose="020B0502020202020204" pitchFamily="34" charset="0"/>
              </a:rPr>
              <a:t>su</a:t>
            </a:r>
            <a:r>
              <a:rPr sz="1500" b="1" spc="-15" dirty="0">
                <a:solidFill>
                  <a:schemeClr val="tx1"/>
                </a:solidFill>
                <a:latin typeface="Century Gothic" panose="020B0502020202020204" pitchFamily="34" charset="0"/>
              </a:rPr>
              <a:t> </a:t>
            </a:r>
            <a:r>
              <a:rPr sz="1500" b="1" spc="-10" dirty="0" err="1">
                <a:solidFill>
                  <a:schemeClr val="tx1"/>
                </a:solidFill>
                <a:latin typeface="Century Gothic" panose="020B0502020202020204" pitchFamily="34" charset="0"/>
              </a:rPr>
              <a:t>contrato</a:t>
            </a:r>
            <a:r>
              <a:rPr sz="1500" b="1" spc="-10" dirty="0">
                <a:solidFill>
                  <a:schemeClr val="tx1"/>
                </a:solidFill>
                <a:latin typeface="Century Gothic" panose="020B0502020202020204" pitchFamily="34" charset="0"/>
              </a:rPr>
              <a:t>.</a:t>
            </a:r>
            <a:endParaRPr lang="es-ES" sz="1500" b="1" spc="-10" dirty="0">
              <a:solidFill>
                <a:schemeClr val="tx1"/>
              </a:solidFill>
              <a:latin typeface="Century Gothic" panose="020B0502020202020204" pitchFamily="34" charset="0"/>
            </a:endParaRPr>
          </a:p>
          <a:p>
            <a:pPr marL="299085" indent="-286385">
              <a:lnSpc>
                <a:spcPct val="100000"/>
              </a:lnSpc>
              <a:spcBef>
                <a:spcPts val="100"/>
              </a:spcBef>
              <a:buClr>
                <a:srgbClr val="FF0000"/>
              </a:buClr>
              <a:buChar char="•"/>
              <a:tabLst>
                <a:tab pos="299085" algn="l"/>
              </a:tabLst>
            </a:pPr>
            <a:r>
              <a:rPr lang="es-ES" sz="1500" dirty="0">
                <a:solidFill>
                  <a:schemeClr val="tx1"/>
                </a:solidFill>
                <a:latin typeface="Century Gothic" panose="020B0502020202020204" pitchFamily="34" charset="0"/>
                <a:cs typeface="Arial MT"/>
              </a:rPr>
              <a:t>El</a:t>
            </a:r>
            <a:r>
              <a:rPr lang="es-ES" sz="1500" spc="-3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cumplimiento</a:t>
            </a:r>
            <a:r>
              <a:rPr lang="es-ES" sz="1500" spc="-2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a:t>
            </a:r>
            <a:r>
              <a:rPr lang="es-ES" sz="1500" spc="-2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algún</a:t>
            </a:r>
            <a:r>
              <a:rPr lang="es-ES" sz="1500" spc="-2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perfil</a:t>
            </a:r>
            <a:r>
              <a:rPr lang="es-ES" sz="1500" spc="-3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del</a:t>
            </a:r>
            <a:r>
              <a:rPr lang="es-ES" sz="1500" spc="-4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orden</a:t>
            </a:r>
            <a:r>
              <a:rPr lang="es-ES" sz="1500" spc="-3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a:t>
            </a:r>
            <a:r>
              <a:rPr lang="es-ES" sz="1500" spc="-2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prelación</a:t>
            </a:r>
            <a:r>
              <a:rPr lang="es-ES" sz="1500" spc="-3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del</a:t>
            </a:r>
            <a:r>
              <a:rPr lang="es-ES" sz="1500" spc="-3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anexo</a:t>
            </a:r>
            <a:r>
              <a:rPr lang="es-ES" sz="1500" spc="-20" dirty="0">
                <a:solidFill>
                  <a:schemeClr val="tx1"/>
                </a:solidFill>
                <a:latin typeface="Century Gothic" panose="020B0502020202020204" pitchFamily="34" charset="0"/>
                <a:cs typeface="Arial MT"/>
              </a:rPr>
              <a:t> </a:t>
            </a:r>
            <a:r>
              <a:rPr lang="es-ES" sz="1500" dirty="0" err="1">
                <a:solidFill>
                  <a:schemeClr val="tx1"/>
                </a:solidFill>
                <a:latin typeface="Century Gothic" panose="020B0502020202020204" pitchFamily="34" charset="0"/>
                <a:cs typeface="Arial MT"/>
              </a:rPr>
              <a:t>N.°</a:t>
            </a:r>
            <a:r>
              <a:rPr lang="es-ES" sz="1500" spc="-3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6</a:t>
            </a:r>
            <a:r>
              <a:rPr lang="es-ES" sz="1500" spc="-25" dirty="0">
                <a:solidFill>
                  <a:schemeClr val="tx1"/>
                </a:solidFill>
                <a:latin typeface="Century Gothic" panose="020B0502020202020204" pitchFamily="34" charset="0"/>
                <a:cs typeface="Arial MT"/>
              </a:rPr>
              <a:t> </a:t>
            </a:r>
            <a:r>
              <a:rPr lang="es-ES" sz="1500" spc="-50" dirty="0">
                <a:solidFill>
                  <a:schemeClr val="tx1"/>
                </a:solidFill>
                <a:latin typeface="Century Gothic" panose="020B0502020202020204" pitchFamily="34" charset="0"/>
                <a:cs typeface="Arial MT"/>
              </a:rPr>
              <a:t>y 	</a:t>
            </a:r>
            <a:r>
              <a:rPr lang="es-ES" sz="1500" dirty="0">
                <a:solidFill>
                  <a:schemeClr val="tx1"/>
                </a:solidFill>
                <a:latin typeface="Century Gothic" panose="020B0502020202020204" pitchFamily="34" charset="0"/>
                <a:cs typeface="Arial MT"/>
              </a:rPr>
              <a:t>otros</a:t>
            </a:r>
            <a:r>
              <a:rPr lang="es-ES" sz="1500" spc="4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documentos</a:t>
            </a:r>
            <a:r>
              <a:rPr lang="es-ES" sz="1500" spc="5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que</a:t>
            </a:r>
            <a:r>
              <a:rPr lang="es-ES" sz="1500" spc="4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puedan</a:t>
            </a:r>
            <a:r>
              <a:rPr lang="es-ES" sz="1500" spc="5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otorgarle</a:t>
            </a:r>
            <a:r>
              <a:rPr lang="es-ES" sz="1500" spc="5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puntaje</a:t>
            </a:r>
            <a:r>
              <a:rPr lang="es-ES" sz="1500" spc="4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según</a:t>
            </a:r>
            <a:r>
              <a:rPr lang="es-ES" sz="1500" spc="5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anexo</a:t>
            </a:r>
            <a:r>
              <a:rPr lang="es-ES" sz="1500" spc="55" dirty="0">
                <a:solidFill>
                  <a:schemeClr val="tx1"/>
                </a:solidFill>
                <a:latin typeface="Century Gothic" panose="020B0502020202020204" pitchFamily="34" charset="0"/>
                <a:cs typeface="Arial MT"/>
              </a:rPr>
              <a:t> </a:t>
            </a:r>
            <a:r>
              <a:rPr lang="es-ES" sz="1500" dirty="0" err="1">
                <a:solidFill>
                  <a:schemeClr val="tx1"/>
                </a:solidFill>
                <a:latin typeface="Century Gothic" panose="020B0502020202020204" pitchFamily="34" charset="0"/>
                <a:cs typeface="Arial MT"/>
              </a:rPr>
              <a:t>N.°</a:t>
            </a:r>
            <a:r>
              <a:rPr lang="es-ES" sz="1500" spc="5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13 (EB)</a:t>
            </a:r>
            <a:r>
              <a:rPr lang="es-ES" sz="1500" spc="45" dirty="0">
                <a:solidFill>
                  <a:schemeClr val="tx1"/>
                </a:solidFill>
                <a:latin typeface="Century Gothic" panose="020B0502020202020204" pitchFamily="34" charset="0"/>
                <a:cs typeface="Arial MT"/>
              </a:rPr>
              <a:t> </a:t>
            </a:r>
            <a:r>
              <a:rPr lang="es-ES" sz="1500" spc="-50" dirty="0">
                <a:solidFill>
                  <a:schemeClr val="tx1"/>
                </a:solidFill>
                <a:latin typeface="Century Gothic" panose="020B0502020202020204" pitchFamily="34" charset="0"/>
                <a:cs typeface="Arial MT"/>
              </a:rPr>
              <a:t>y </a:t>
            </a:r>
            <a:r>
              <a:rPr lang="es-ES" sz="1500" spc="-25" dirty="0">
                <a:solidFill>
                  <a:schemeClr val="tx1"/>
                </a:solidFill>
                <a:latin typeface="Century Gothic" panose="020B0502020202020204" pitchFamily="34" charset="0"/>
                <a:cs typeface="Arial MT"/>
              </a:rPr>
              <a:t>14 (ETP)</a:t>
            </a:r>
            <a:endParaRPr lang="es-ES" sz="1500" dirty="0">
              <a:solidFill>
                <a:schemeClr val="tx1"/>
              </a:solidFill>
              <a:latin typeface="Century Gothic" panose="020B0502020202020204" pitchFamily="34" charset="0"/>
              <a:cs typeface="Arial MT"/>
            </a:endParaRPr>
          </a:p>
          <a:p>
            <a:pPr marL="295910" marR="5080" indent="-283845" algn="just">
              <a:lnSpc>
                <a:spcPct val="100000"/>
              </a:lnSpc>
              <a:buClr>
                <a:srgbClr val="FF0000"/>
              </a:buClr>
              <a:buChar char="•"/>
              <a:tabLst>
                <a:tab pos="299085" algn="l"/>
              </a:tabLst>
            </a:pPr>
            <a:r>
              <a:rPr sz="1500" dirty="0">
                <a:solidFill>
                  <a:schemeClr val="tx1"/>
                </a:solidFill>
                <a:latin typeface="Century Gothic" panose="020B0502020202020204" pitchFamily="34" charset="0"/>
                <a:cs typeface="Arial MT"/>
              </a:rPr>
              <a:t>Tener</a:t>
            </a:r>
            <a:r>
              <a:rPr sz="1500" spc="4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buena</a:t>
            </a:r>
            <a:r>
              <a:rPr sz="1500" spc="42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salud</a:t>
            </a:r>
            <a:r>
              <a:rPr sz="1500" spc="434"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física,</a:t>
            </a:r>
            <a:r>
              <a:rPr sz="1500" spc="4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mental</a:t>
            </a:r>
            <a:r>
              <a:rPr sz="1500" spc="42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y</a:t>
            </a:r>
            <a:r>
              <a:rPr sz="1500" spc="409"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disponibilidad</a:t>
            </a:r>
            <a:r>
              <a:rPr sz="1500" spc="434"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para</a:t>
            </a:r>
            <a:r>
              <a:rPr sz="1500" spc="4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ejercer</a:t>
            </a:r>
            <a:r>
              <a:rPr sz="1500" spc="415" dirty="0">
                <a:solidFill>
                  <a:schemeClr val="tx1"/>
                </a:solidFill>
                <a:latin typeface="Century Gothic" panose="020B0502020202020204" pitchFamily="34" charset="0"/>
                <a:cs typeface="Arial MT"/>
              </a:rPr>
              <a:t> </a:t>
            </a:r>
            <a:r>
              <a:rPr sz="1500" spc="-25" dirty="0">
                <a:solidFill>
                  <a:schemeClr val="tx1"/>
                </a:solidFill>
                <a:latin typeface="Century Gothic" panose="020B0502020202020204" pitchFamily="34" charset="0"/>
                <a:cs typeface="Arial MT"/>
              </a:rPr>
              <a:t>la 	</a:t>
            </a:r>
            <a:r>
              <a:rPr sz="1500" dirty="0">
                <a:solidFill>
                  <a:schemeClr val="tx1"/>
                </a:solidFill>
                <a:latin typeface="Century Gothic" panose="020B0502020202020204" pitchFamily="34" charset="0"/>
                <a:cs typeface="Arial MT"/>
              </a:rPr>
              <a:t>docencia</a:t>
            </a:r>
            <a:r>
              <a:rPr sz="1500" spc="-5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en</a:t>
            </a:r>
            <a:r>
              <a:rPr sz="1500" spc="-4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forma</a:t>
            </a:r>
            <a:r>
              <a:rPr sz="1500" spc="-3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efectiva</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(declaración</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jurada</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según</a:t>
            </a:r>
            <a:r>
              <a:rPr sz="1500" spc="-5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el</a:t>
            </a:r>
            <a:r>
              <a:rPr sz="1500" spc="-3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anexo</a:t>
            </a:r>
            <a:r>
              <a:rPr sz="1500" spc="-20" dirty="0">
                <a:solidFill>
                  <a:schemeClr val="tx1"/>
                </a:solidFill>
                <a:latin typeface="Century Gothic" panose="020B0502020202020204" pitchFamily="34" charset="0"/>
                <a:cs typeface="Arial MT"/>
              </a:rPr>
              <a:t> </a:t>
            </a:r>
            <a:r>
              <a:rPr sz="1500" spc="-25" dirty="0">
                <a:solidFill>
                  <a:schemeClr val="tx1"/>
                </a:solidFill>
                <a:latin typeface="Century Gothic" panose="020B0502020202020204" pitchFamily="34" charset="0"/>
                <a:cs typeface="Arial MT"/>
              </a:rPr>
              <a:t>8).</a:t>
            </a:r>
            <a:endParaRPr sz="1500" dirty="0">
              <a:solidFill>
                <a:schemeClr val="tx1"/>
              </a:solidFill>
              <a:latin typeface="Century Gothic" panose="020B0502020202020204" pitchFamily="34" charset="0"/>
              <a:cs typeface="Arial MT"/>
            </a:endParaRPr>
          </a:p>
          <a:p>
            <a:pPr marL="296545" indent="-283845" algn="just">
              <a:lnSpc>
                <a:spcPct val="100000"/>
              </a:lnSpc>
              <a:spcBef>
                <a:spcPts val="5"/>
              </a:spcBef>
              <a:buClr>
                <a:srgbClr val="FF0000"/>
              </a:buClr>
              <a:buChar char="•"/>
              <a:tabLst>
                <a:tab pos="296545" algn="l"/>
              </a:tabLst>
            </a:pPr>
            <a:r>
              <a:rPr sz="1500" dirty="0">
                <a:solidFill>
                  <a:schemeClr val="tx1"/>
                </a:solidFill>
                <a:latin typeface="Century Gothic" panose="020B0502020202020204" pitchFamily="34" charset="0"/>
                <a:cs typeface="Arial MT"/>
              </a:rPr>
              <a:t>Los</a:t>
            </a:r>
            <a:r>
              <a:rPr sz="1500" spc="-3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anexos</a:t>
            </a:r>
            <a:r>
              <a:rPr sz="1500" spc="-1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N°</a:t>
            </a:r>
            <a:r>
              <a:rPr sz="1500" spc="-10" dirty="0">
                <a:solidFill>
                  <a:schemeClr val="tx1"/>
                </a:solidFill>
                <a:latin typeface="Century Gothic" panose="020B0502020202020204" pitchFamily="34" charset="0"/>
                <a:cs typeface="Arial MT"/>
              </a:rPr>
              <a:t> </a:t>
            </a:r>
            <a:r>
              <a:rPr sz="1500" b="1" dirty="0">
                <a:solidFill>
                  <a:schemeClr val="tx1"/>
                </a:solidFill>
                <a:latin typeface="Century Gothic" panose="020B0502020202020204" pitchFamily="34" charset="0"/>
              </a:rPr>
              <a:t>8,</a:t>
            </a:r>
            <a:r>
              <a:rPr sz="1500" b="1" spc="-2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9,</a:t>
            </a:r>
            <a:r>
              <a:rPr sz="1500" b="1" spc="-3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10,</a:t>
            </a:r>
            <a:r>
              <a:rPr sz="1500" b="1" spc="-35"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11,</a:t>
            </a:r>
            <a:r>
              <a:rPr sz="1500" b="1" spc="-2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12</a:t>
            </a:r>
            <a:r>
              <a:rPr sz="1500" b="1" spc="-2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y</a:t>
            </a:r>
            <a:r>
              <a:rPr sz="1500" b="1" spc="-20" dirty="0">
                <a:solidFill>
                  <a:schemeClr val="tx1"/>
                </a:solidFill>
                <a:latin typeface="Century Gothic" panose="020B0502020202020204" pitchFamily="34" charset="0"/>
              </a:rPr>
              <a:t> </a:t>
            </a:r>
            <a:r>
              <a:rPr sz="1500" b="1" dirty="0">
                <a:solidFill>
                  <a:schemeClr val="tx1"/>
                </a:solidFill>
                <a:latin typeface="Century Gothic" panose="020B0502020202020204" pitchFamily="34" charset="0"/>
              </a:rPr>
              <a:t>19</a:t>
            </a:r>
            <a:r>
              <a:rPr sz="1500" b="1" spc="-15" dirty="0">
                <a:solidFill>
                  <a:schemeClr val="tx1"/>
                </a:solidFill>
                <a:latin typeface="Century Gothic" panose="020B0502020202020204" pitchFamily="34" charset="0"/>
              </a:rPr>
              <a:t> </a:t>
            </a:r>
            <a:r>
              <a:rPr sz="1500" dirty="0">
                <a:solidFill>
                  <a:schemeClr val="tx1"/>
                </a:solidFill>
                <a:latin typeface="Century Gothic" panose="020B0502020202020204" pitchFamily="34" charset="0"/>
                <a:cs typeface="Arial MT"/>
              </a:rPr>
              <a:t>de</a:t>
            </a:r>
            <a:r>
              <a:rPr sz="1500" spc="-20"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la</a:t>
            </a:r>
            <a:r>
              <a:rPr sz="1500" spc="-15" dirty="0">
                <a:solidFill>
                  <a:schemeClr val="tx1"/>
                </a:solidFill>
                <a:latin typeface="Century Gothic" panose="020B0502020202020204" pitchFamily="34" charset="0"/>
                <a:cs typeface="Arial MT"/>
              </a:rPr>
              <a:t> </a:t>
            </a:r>
            <a:r>
              <a:rPr sz="1500" dirty="0">
                <a:solidFill>
                  <a:schemeClr val="tx1"/>
                </a:solidFill>
                <a:latin typeface="Century Gothic" panose="020B0502020202020204" pitchFamily="34" charset="0"/>
                <a:cs typeface="Arial MT"/>
              </a:rPr>
              <a:t>presente</a:t>
            </a:r>
            <a:r>
              <a:rPr sz="1500" spc="-35" dirty="0">
                <a:solidFill>
                  <a:schemeClr val="tx1"/>
                </a:solidFill>
                <a:latin typeface="Century Gothic" panose="020B0502020202020204" pitchFamily="34" charset="0"/>
                <a:cs typeface="Arial MT"/>
              </a:rPr>
              <a:t> </a:t>
            </a:r>
            <a:r>
              <a:rPr sz="1500" spc="-10" dirty="0">
                <a:solidFill>
                  <a:schemeClr val="tx1"/>
                </a:solidFill>
                <a:latin typeface="Century Gothic" panose="020B0502020202020204" pitchFamily="34" charset="0"/>
                <a:cs typeface="Arial MT"/>
              </a:rPr>
              <a:t>norma.</a:t>
            </a:r>
            <a:endParaRPr lang="es-ES" sz="1500" spc="-10" dirty="0">
              <a:solidFill>
                <a:schemeClr val="tx1"/>
              </a:solidFill>
              <a:latin typeface="Century Gothic" panose="020B0502020202020204" pitchFamily="34" charset="0"/>
              <a:cs typeface="Arial MT"/>
            </a:endParaRPr>
          </a:p>
          <a:p>
            <a:pPr marL="296545" indent="-283845" algn="just">
              <a:lnSpc>
                <a:spcPct val="100000"/>
              </a:lnSpc>
              <a:spcBef>
                <a:spcPts val="5"/>
              </a:spcBef>
              <a:buClr>
                <a:srgbClr val="FF0000"/>
              </a:buClr>
              <a:buChar char="•"/>
              <a:tabLst>
                <a:tab pos="296545" algn="l"/>
              </a:tabLst>
            </a:pPr>
            <a:r>
              <a:rPr lang="es-ES" sz="1500" dirty="0">
                <a:solidFill>
                  <a:schemeClr val="tx1"/>
                </a:solidFill>
                <a:latin typeface="Century Gothic" panose="020B0502020202020204" pitchFamily="34" charset="0"/>
                <a:cs typeface="Arial MT"/>
              </a:rPr>
              <a:t>Copia</a:t>
            </a:r>
            <a:r>
              <a:rPr lang="es-ES" sz="1500" spc="41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a:t>
            </a:r>
            <a:r>
              <a:rPr lang="es-ES" sz="1500" spc="41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DNI,</a:t>
            </a:r>
            <a:r>
              <a:rPr lang="es-ES" sz="1500" spc="41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para</a:t>
            </a:r>
            <a:r>
              <a:rPr lang="es-ES" sz="1500" spc="42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el</a:t>
            </a:r>
            <a:r>
              <a:rPr lang="es-ES" sz="1500" spc="41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postulante</a:t>
            </a:r>
            <a:r>
              <a:rPr lang="es-ES" sz="1500" spc="409"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extranjero</a:t>
            </a:r>
            <a:r>
              <a:rPr lang="es-ES" sz="1500" spc="43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deberá</a:t>
            </a:r>
            <a:r>
              <a:rPr lang="es-ES" sz="1500" spc="42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adjuntar</a:t>
            </a:r>
            <a:r>
              <a:rPr lang="es-ES" sz="1500" spc="41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a</a:t>
            </a:r>
            <a:r>
              <a:rPr lang="es-ES" sz="1500" spc="405" dirty="0">
                <a:solidFill>
                  <a:schemeClr val="tx1"/>
                </a:solidFill>
                <a:latin typeface="Century Gothic" panose="020B0502020202020204" pitchFamily="34" charset="0"/>
                <a:cs typeface="Arial MT"/>
              </a:rPr>
              <a:t> </a:t>
            </a:r>
            <a:r>
              <a:rPr lang="es-ES" sz="1500" spc="-25" dirty="0">
                <a:solidFill>
                  <a:schemeClr val="tx1"/>
                </a:solidFill>
                <a:latin typeface="Century Gothic" panose="020B0502020202020204" pitchFamily="34" charset="0"/>
                <a:cs typeface="Arial MT"/>
              </a:rPr>
              <a:t>su 	</a:t>
            </a:r>
            <a:r>
              <a:rPr lang="es-ES" sz="1500" dirty="0">
                <a:solidFill>
                  <a:schemeClr val="tx1"/>
                </a:solidFill>
                <a:latin typeface="Century Gothic" panose="020B0502020202020204" pitchFamily="34" charset="0"/>
                <a:cs typeface="Arial MT"/>
              </a:rPr>
              <a:t>expediente</a:t>
            </a:r>
            <a:r>
              <a:rPr lang="es-ES" sz="1500" spc="21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una</a:t>
            </a:r>
            <a:r>
              <a:rPr lang="es-ES" sz="1500" spc="20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copia</a:t>
            </a:r>
            <a:r>
              <a:rPr lang="es-ES" sz="1500" spc="21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a:t>
            </a:r>
            <a:r>
              <a:rPr lang="es-ES" sz="1500" spc="20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su</a:t>
            </a:r>
            <a:r>
              <a:rPr lang="es-ES" sz="1500" spc="204"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Carné</a:t>
            </a:r>
            <a:r>
              <a:rPr lang="es-ES" sz="1500" spc="20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a:t>
            </a:r>
            <a:r>
              <a:rPr lang="es-ES" sz="1500" spc="21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Extranjería,</a:t>
            </a:r>
            <a:r>
              <a:rPr lang="es-ES" sz="1500" spc="250"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además</a:t>
            </a:r>
            <a:r>
              <a:rPr lang="es-ES" sz="1500" spc="175" dirty="0">
                <a:solidFill>
                  <a:schemeClr val="tx1"/>
                </a:solidFill>
                <a:latin typeface="Century Gothic" panose="020B0502020202020204" pitchFamily="34" charset="0"/>
                <a:cs typeface="Arial MT"/>
              </a:rPr>
              <a:t> </a:t>
            </a:r>
            <a:r>
              <a:rPr lang="es-ES" sz="1500" dirty="0">
                <a:solidFill>
                  <a:schemeClr val="tx1"/>
                </a:solidFill>
                <a:latin typeface="Century Gothic" panose="020B0502020202020204" pitchFamily="34" charset="0"/>
                <a:cs typeface="Arial MT"/>
              </a:rPr>
              <a:t>del registro y de</a:t>
            </a:r>
            <a:r>
              <a:rPr lang="es-ES" sz="1500" spc="254" dirty="0">
                <a:solidFill>
                  <a:schemeClr val="tx1"/>
                </a:solidFill>
                <a:latin typeface="Century Gothic" panose="020B0502020202020204" pitchFamily="34" charset="0"/>
                <a:cs typeface="Arial MT"/>
              </a:rPr>
              <a:t> </a:t>
            </a:r>
            <a:r>
              <a:rPr lang="es-ES" sz="1500" spc="-25" dirty="0">
                <a:solidFill>
                  <a:schemeClr val="tx1"/>
                </a:solidFill>
                <a:latin typeface="Century Gothic" panose="020B0502020202020204" pitchFamily="34" charset="0"/>
                <a:cs typeface="Arial MT"/>
              </a:rPr>
              <a:t>su </a:t>
            </a:r>
            <a:r>
              <a:rPr lang="es-ES" sz="1500" spc="-10" dirty="0">
                <a:solidFill>
                  <a:schemeClr val="tx1"/>
                </a:solidFill>
                <a:latin typeface="Century Gothic" panose="020B0502020202020204" pitchFamily="34" charset="0"/>
                <a:cs typeface="Arial MT"/>
              </a:rPr>
              <a:t>título.</a:t>
            </a:r>
            <a:endParaRPr lang="es-ES" sz="1500" dirty="0">
              <a:solidFill>
                <a:schemeClr val="tx1"/>
              </a:solidFill>
              <a:latin typeface="Century Gothic" panose="020B0502020202020204" pitchFamily="34" charset="0"/>
              <a:cs typeface="Arial MT"/>
            </a:endParaRPr>
          </a:p>
        </p:txBody>
      </p:sp>
    </p:spTree>
    <p:extLst>
      <p:ext uri="{BB962C8B-B14F-4D97-AF65-F5344CB8AC3E}">
        <p14:creationId xmlns:p14="http://schemas.microsoft.com/office/powerpoint/2010/main" val="329097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3015150" y="2202250"/>
            <a:ext cx="6129000" cy="142995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0" name="Google Shape;70;p14" hidden="1"/>
          <p:cNvPicPr preferRelativeResize="0"/>
          <p:nvPr/>
        </p:nvPicPr>
        <p:blipFill rotWithShape="1">
          <a:blip r:embed="rId3">
            <a:alphaModFix/>
          </a:blip>
          <a:srcRect/>
          <a:stretch/>
        </p:blipFill>
        <p:spPr>
          <a:xfrm>
            <a:off x="862225" y="127028"/>
            <a:ext cx="1528719" cy="294836"/>
          </a:xfrm>
          <a:prstGeom prst="rect">
            <a:avLst/>
          </a:prstGeom>
          <a:noFill/>
          <a:ln>
            <a:noFill/>
          </a:ln>
        </p:spPr>
      </p:pic>
      <p:sp>
        <p:nvSpPr>
          <p:cNvPr id="71" name="Google Shape;71;p14"/>
          <p:cNvSpPr txBox="1"/>
          <p:nvPr/>
        </p:nvSpPr>
        <p:spPr>
          <a:xfrm>
            <a:off x="1145550" y="2137525"/>
            <a:ext cx="1869600" cy="15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9600" b="1" dirty="0">
              <a:solidFill>
                <a:srgbClr val="ED2E45"/>
              </a:solidFill>
              <a:latin typeface="Century Gothic"/>
              <a:ea typeface="Century Gothic"/>
              <a:cs typeface="Century Gothic"/>
              <a:sym typeface="Century Gothic"/>
            </a:endParaRPr>
          </a:p>
        </p:txBody>
      </p:sp>
      <p:sp>
        <p:nvSpPr>
          <p:cNvPr id="72" name="Google Shape;72;p14"/>
          <p:cNvSpPr txBox="1"/>
          <p:nvPr/>
        </p:nvSpPr>
        <p:spPr>
          <a:xfrm>
            <a:off x="3192525" y="2328375"/>
            <a:ext cx="54276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800" b="1" dirty="0">
                <a:solidFill>
                  <a:schemeClr val="lt1"/>
                </a:solidFill>
                <a:latin typeface="Century Gothic"/>
                <a:ea typeface="Century Gothic"/>
                <a:cs typeface="Century Gothic"/>
                <a:sym typeface="Century Gothic"/>
              </a:rPr>
              <a:t>Contratación por situaciones diferenciadas</a:t>
            </a:r>
            <a:endParaRPr sz="2800" b="1" dirty="0">
              <a:solidFill>
                <a:schemeClr val="lt1"/>
              </a:solidFill>
              <a:latin typeface="Century Gothic"/>
              <a:ea typeface="Century Gothic"/>
              <a:cs typeface="Century Gothic"/>
              <a:sym typeface="Century Gothic"/>
            </a:endParaRPr>
          </a:p>
        </p:txBody>
      </p:sp>
      <p:pic>
        <p:nvPicPr>
          <p:cNvPr id="4" name="Imagen 3">
            <a:extLst>
              <a:ext uri="{FF2B5EF4-FFF2-40B4-BE49-F238E27FC236}">
                <a16:creationId xmlns:a16="http://schemas.microsoft.com/office/drawing/2014/main" xmlns="" id="{AD20EFB6-E501-BDE5-DA79-41F6229C4EF2}"/>
              </a:ext>
            </a:extLst>
          </p:cNvPr>
          <p:cNvPicPr>
            <a:picLocks noChangeAspect="1"/>
          </p:cNvPicPr>
          <p:nvPr/>
        </p:nvPicPr>
        <p:blipFill>
          <a:blip r:embed="rId4"/>
          <a:stretch>
            <a:fillRect/>
          </a:stretch>
        </p:blipFill>
        <p:spPr>
          <a:xfrm>
            <a:off x="7416702" y="34550"/>
            <a:ext cx="864712" cy="447488"/>
          </a:xfrm>
          <a:prstGeom prst="rect">
            <a:avLst/>
          </a:prstGeom>
        </p:spPr>
      </p:pic>
      <p:pic>
        <p:nvPicPr>
          <p:cNvPr id="2" name="Imagen 1">
            <a:extLst>
              <a:ext uri="{FF2B5EF4-FFF2-40B4-BE49-F238E27FC236}">
                <a16:creationId xmlns:a16="http://schemas.microsoft.com/office/drawing/2014/main" xmlns="" id="{232146BF-672A-0D7A-5BD6-B8718E3FFC5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02199" y="78628"/>
            <a:ext cx="1528719" cy="331627"/>
          </a:xfrm>
          <a:prstGeom prst="rect">
            <a:avLst/>
          </a:prstGeom>
        </p:spPr>
      </p:pic>
    </p:spTree>
    <p:extLst>
      <p:ext uri="{BB962C8B-B14F-4D97-AF65-F5344CB8AC3E}">
        <p14:creationId xmlns:p14="http://schemas.microsoft.com/office/powerpoint/2010/main" val="3526296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0" y="4698880"/>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4" name="object 23">
            <a:extLst>
              <a:ext uri="{FF2B5EF4-FFF2-40B4-BE49-F238E27FC236}">
                <a16:creationId xmlns:a16="http://schemas.microsoft.com/office/drawing/2014/main" xmlns="" id="{76F7FB68-81CC-70AE-4962-4C5DC05F1E8A}"/>
              </a:ext>
            </a:extLst>
          </p:cNvPr>
          <p:cNvSpPr txBox="1"/>
          <p:nvPr/>
        </p:nvSpPr>
        <p:spPr>
          <a:xfrm>
            <a:off x="1423187" y="3750118"/>
            <a:ext cx="7029220" cy="830997"/>
          </a:xfrm>
          <a:prstGeom prst="rect">
            <a:avLst/>
          </a:prstGeom>
        </p:spPr>
        <p:txBody>
          <a:bodyPr wrap="square">
            <a:spAutoFit/>
          </a:bodyPr>
          <a:lstStyle>
            <a:defPPr>
              <a:defRPr kern="0"/>
            </a:defPPr>
            <a:lvl1pPr>
              <a:defRPr sz="1400">
                <a:solidFill>
                  <a:srgbClr val="001F5F"/>
                </a:solidFill>
                <a:latin typeface="Arial MT"/>
              </a:defRPr>
            </a:lvl1pPr>
          </a:lstStyle>
          <a:p>
            <a:pPr algn="just"/>
            <a:r>
              <a:rPr lang="es-PE" sz="1200" dirty="0">
                <a:solidFill>
                  <a:schemeClr val="tx1"/>
                </a:solidFill>
                <a:latin typeface="Century Gothic" panose="020B0502020202020204" pitchFamily="34" charset="0"/>
              </a:rPr>
              <a:t>En las vacantes por reemplazo de profesores, el </a:t>
            </a:r>
            <a:r>
              <a:rPr sz="1200" dirty="0">
                <a:solidFill>
                  <a:schemeClr val="tx1"/>
                </a:solidFill>
                <a:latin typeface="Century Gothic" panose="020B0502020202020204" pitchFamily="34" charset="0"/>
              </a:rPr>
              <a:t>director de IE </a:t>
            </a:r>
            <a:r>
              <a:rPr lang="es-PE" sz="1200" dirty="0">
                <a:solidFill>
                  <a:schemeClr val="tx1"/>
                </a:solidFill>
                <a:latin typeface="Century Gothic" panose="020B0502020202020204" pitchFamily="34" charset="0"/>
              </a:rPr>
              <a:t>propone para contrato con vigencia de 30 días y si la paralización continúa, </a:t>
            </a:r>
            <a:r>
              <a:rPr sz="1200" dirty="0" err="1">
                <a:solidFill>
                  <a:schemeClr val="tx1"/>
                </a:solidFill>
                <a:latin typeface="Century Gothic" panose="020B0502020202020204" pitchFamily="34" charset="0"/>
              </a:rPr>
              <a:t>sólo</a:t>
            </a:r>
            <a:r>
              <a:rPr sz="1200" dirty="0">
                <a:solidFill>
                  <a:schemeClr val="tx1"/>
                </a:solidFill>
                <a:latin typeface="Century Gothic" panose="020B0502020202020204" pitchFamily="34" charset="0"/>
              </a:rPr>
              <a:t> podrá proponer por 30 días adicionales, </a:t>
            </a:r>
            <a:r>
              <a:rPr sz="1200" dirty="0" err="1">
                <a:solidFill>
                  <a:schemeClr val="tx1"/>
                </a:solidFill>
                <a:latin typeface="Century Gothic" panose="020B0502020202020204" pitchFamily="34" charset="0"/>
              </a:rPr>
              <a:t>supera</a:t>
            </a:r>
            <a:r>
              <a:rPr lang="es-PE" sz="1200" dirty="0">
                <a:solidFill>
                  <a:schemeClr val="tx1"/>
                </a:solidFill>
                <a:latin typeface="Century Gothic" panose="020B0502020202020204" pitchFamily="34" charset="0"/>
              </a:rPr>
              <a:t>do</a:t>
            </a:r>
            <a:r>
              <a:rPr sz="1200" dirty="0">
                <a:solidFill>
                  <a:schemeClr val="tx1"/>
                </a:solidFill>
                <a:latin typeface="Century Gothic" panose="020B0502020202020204" pitchFamily="34" charset="0"/>
              </a:rPr>
              <a:t> dicho periodo se  adjudica  del  cuadro  de  méritos  de  la  PN  o  Evaluación  de  Expedientes  según </a:t>
            </a:r>
            <a:r>
              <a:rPr sz="1200" dirty="0" err="1">
                <a:solidFill>
                  <a:schemeClr val="tx1"/>
                </a:solidFill>
                <a:latin typeface="Century Gothic" panose="020B0502020202020204" pitchFamily="34" charset="0"/>
              </a:rPr>
              <a:t>corresponda</a:t>
            </a:r>
            <a:r>
              <a:rPr sz="1200" dirty="0">
                <a:solidFill>
                  <a:schemeClr val="tx1"/>
                </a:solidFill>
                <a:latin typeface="Century Gothic" panose="020B0502020202020204" pitchFamily="34" charset="0"/>
              </a:rPr>
              <a:t>.</a:t>
            </a:r>
          </a:p>
        </p:txBody>
      </p:sp>
      <p:sp>
        <p:nvSpPr>
          <p:cNvPr id="35" name="Rectángulo 34">
            <a:extLst>
              <a:ext uri="{FF2B5EF4-FFF2-40B4-BE49-F238E27FC236}">
                <a16:creationId xmlns:a16="http://schemas.microsoft.com/office/drawing/2014/main" xmlns="" id="{12BFBE47-435E-E858-B87F-04564806D1C0}"/>
              </a:ext>
            </a:extLst>
          </p:cNvPr>
          <p:cNvSpPr/>
          <p:nvPr/>
        </p:nvSpPr>
        <p:spPr>
          <a:xfrm>
            <a:off x="1365807" y="1222684"/>
            <a:ext cx="6961330" cy="687752"/>
          </a:xfrm>
          <a:prstGeom prst="rect">
            <a:avLst/>
          </a:prstGeom>
        </p:spPr>
        <p:txBody>
          <a:bodyPr wrap="square">
            <a:spAutoFit/>
          </a:bodyPr>
          <a:lstStyle/>
          <a:p>
            <a:pPr marL="12700" marR="128905" algn="just">
              <a:lnSpc>
                <a:spcPct val="107500"/>
              </a:lnSpc>
              <a:spcBef>
                <a:spcPts val="100"/>
              </a:spcBef>
            </a:pPr>
            <a:r>
              <a:rPr lang="es-ES" sz="1200" b="1" dirty="0">
                <a:solidFill>
                  <a:schemeClr val="tx1"/>
                </a:solidFill>
                <a:latin typeface="Century Gothic" panose="020B0502020202020204" pitchFamily="34" charset="0"/>
                <a:cs typeface="Arial MT"/>
              </a:rPr>
              <a:t>Esta contratación está a cargo del área de personal de la UGEL</a:t>
            </a:r>
          </a:p>
          <a:p>
            <a:pPr marL="12700" marR="128905" algn="just">
              <a:lnSpc>
                <a:spcPct val="107500"/>
              </a:lnSpc>
              <a:spcBef>
                <a:spcPts val="100"/>
              </a:spcBef>
            </a:pPr>
            <a:r>
              <a:rPr lang="es-ES" sz="1200" b="1" dirty="0">
                <a:solidFill>
                  <a:schemeClr val="tx1"/>
                </a:solidFill>
                <a:latin typeface="Century Gothic" panose="020B0502020202020204" pitchFamily="34" charset="0"/>
                <a:cs typeface="Arial MT"/>
              </a:rPr>
              <a:t>Plazas: </a:t>
            </a:r>
            <a:r>
              <a:rPr lang="es-ES" sz="1200" dirty="0">
                <a:solidFill>
                  <a:schemeClr val="tx1"/>
                </a:solidFill>
                <a:latin typeface="Century Gothic" panose="020B0502020202020204" pitchFamily="34" charset="0"/>
                <a:cs typeface="Arial MT"/>
              </a:rPr>
              <a:t>II. EE.</a:t>
            </a:r>
            <a:r>
              <a:rPr lang="es-ES" sz="1200" spc="105" dirty="0">
                <a:solidFill>
                  <a:schemeClr val="tx1"/>
                </a:solidFill>
                <a:latin typeface="Century Gothic" panose="020B0502020202020204" pitchFamily="34" charset="0"/>
                <a:cs typeface="Arial MT"/>
              </a:rPr>
              <a:t> </a:t>
            </a:r>
            <a:r>
              <a:rPr lang="es-ES" sz="1200" dirty="0">
                <a:solidFill>
                  <a:schemeClr val="tx1"/>
                </a:solidFill>
                <a:latin typeface="Century Gothic" panose="020B0502020202020204" pitchFamily="34" charset="0"/>
                <a:cs typeface="Arial MT"/>
              </a:rPr>
              <a:t>por</a:t>
            </a:r>
            <a:r>
              <a:rPr lang="es-ES" sz="1200" spc="100" dirty="0">
                <a:solidFill>
                  <a:schemeClr val="tx1"/>
                </a:solidFill>
                <a:latin typeface="Century Gothic" panose="020B0502020202020204" pitchFamily="34" charset="0"/>
                <a:cs typeface="Arial MT"/>
              </a:rPr>
              <a:t> </a:t>
            </a:r>
            <a:r>
              <a:rPr lang="es-ES" sz="1200" dirty="0">
                <a:solidFill>
                  <a:schemeClr val="tx1"/>
                </a:solidFill>
                <a:latin typeface="Century Gothic" panose="020B0502020202020204" pitchFamily="34" charset="0"/>
                <a:cs typeface="Arial MT"/>
              </a:rPr>
              <a:t>convenio con facultad de proponer. </a:t>
            </a:r>
            <a:r>
              <a:rPr lang="es-ES" sz="1200" spc="90" dirty="0">
                <a:solidFill>
                  <a:schemeClr val="tx1"/>
                </a:solidFill>
                <a:latin typeface="Century Gothic" panose="020B0502020202020204" pitchFamily="34" charset="0"/>
                <a:cs typeface="Arial MT"/>
              </a:rPr>
              <a:t>A propuesta de </a:t>
            </a:r>
            <a:r>
              <a:rPr lang="es-ES" sz="1200" dirty="0">
                <a:solidFill>
                  <a:schemeClr val="tx1"/>
                </a:solidFill>
                <a:latin typeface="Century Gothic" panose="020B0502020202020204" pitchFamily="34" charset="0"/>
                <a:cs typeface="Arial MT"/>
              </a:rPr>
              <a:t>Directores de IE que no son de convenio. Del</a:t>
            </a:r>
            <a:r>
              <a:rPr lang="es-ES" sz="1200" spc="105" dirty="0">
                <a:solidFill>
                  <a:schemeClr val="tx1"/>
                </a:solidFill>
                <a:latin typeface="Century Gothic" panose="020B0502020202020204" pitchFamily="34" charset="0"/>
                <a:cs typeface="Arial MT"/>
              </a:rPr>
              <a:t> </a:t>
            </a:r>
            <a:r>
              <a:rPr lang="es-ES" sz="1200" dirty="0">
                <a:solidFill>
                  <a:schemeClr val="tx1"/>
                </a:solidFill>
                <a:latin typeface="Century Gothic" panose="020B0502020202020204" pitchFamily="34" charset="0"/>
                <a:cs typeface="Arial MT"/>
              </a:rPr>
              <a:t>área</a:t>
            </a:r>
            <a:r>
              <a:rPr lang="es-ES" sz="1200" spc="105" dirty="0">
                <a:solidFill>
                  <a:schemeClr val="tx1"/>
                </a:solidFill>
                <a:latin typeface="Century Gothic" panose="020B0502020202020204" pitchFamily="34" charset="0"/>
                <a:cs typeface="Arial MT"/>
              </a:rPr>
              <a:t> </a:t>
            </a:r>
            <a:r>
              <a:rPr lang="es-ES" sz="1200" dirty="0">
                <a:solidFill>
                  <a:schemeClr val="tx1"/>
                </a:solidFill>
                <a:latin typeface="Century Gothic" panose="020B0502020202020204" pitchFamily="34" charset="0"/>
                <a:cs typeface="Arial MT"/>
              </a:rPr>
              <a:t>de</a:t>
            </a:r>
            <a:r>
              <a:rPr lang="es-ES" sz="1200" spc="95" dirty="0">
                <a:solidFill>
                  <a:schemeClr val="tx1"/>
                </a:solidFill>
                <a:latin typeface="Century Gothic" panose="020B0502020202020204" pitchFamily="34" charset="0"/>
                <a:cs typeface="Arial MT"/>
              </a:rPr>
              <a:t> </a:t>
            </a:r>
            <a:r>
              <a:rPr lang="es-ES" sz="1200" dirty="0">
                <a:solidFill>
                  <a:schemeClr val="tx1"/>
                </a:solidFill>
                <a:latin typeface="Century Gothic" panose="020B0502020202020204" pitchFamily="34" charset="0"/>
                <a:cs typeface="Arial MT"/>
              </a:rPr>
              <a:t>educación</a:t>
            </a:r>
            <a:r>
              <a:rPr lang="es-ES" sz="1200" spc="95" dirty="0">
                <a:solidFill>
                  <a:schemeClr val="tx1"/>
                </a:solidFill>
                <a:latin typeface="Century Gothic" panose="020B0502020202020204" pitchFamily="34" charset="0"/>
                <a:cs typeface="Arial MT"/>
              </a:rPr>
              <a:t> </a:t>
            </a:r>
            <a:r>
              <a:rPr lang="es-ES" sz="1200" dirty="0">
                <a:solidFill>
                  <a:schemeClr val="tx1"/>
                </a:solidFill>
                <a:latin typeface="Century Gothic" panose="020B0502020202020204" pitchFamily="34" charset="0"/>
                <a:cs typeface="Arial MT"/>
              </a:rPr>
              <a:t>religiosa.</a:t>
            </a:r>
          </a:p>
        </p:txBody>
      </p:sp>
      <p:sp>
        <p:nvSpPr>
          <p:cNvPr id="36" name="Elipse 35">
            <a:extLst>
              <a:ext uri="{FF2B5EF4-FFF2-40B4-BE49-F238E27FC236}">
                <a16:creationId xmlns:a16="http://schemas.microsoft.com/office/drawing/2014/main" xmlns="" id="{E02FCC04-7626-9A52-0720-2B82C211093A}"/>
              </a:ext>
            </a:extLst>
          </p:cNvPr>
          <p:cNvSpPr/>
          <p:nvPr/>
        </p:nvSpPr>
        <p:spPr>
          <a:xfrm>
            <a:off x="853819" y="1218946"/>
            <a:ext cx="482697" cy="4826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7" name="Imagen 36">
            <a:extLst>
              <a:ext uri="{FF2B5EF4-FFF2-40B4-BE49-F238E27FC236}">
                <a16:creationId xmlns:a16="http://schemas.microsoft.com/office/drawing/2014/main" xmlns="" id="{58387ECD-1261-8544-E889-CE77EEAA56C2}"/>
              </a:ext>
            </a:extLst>
          </p:cNvPr>
          <p:cNvPicPr>
            <a:picLocks noChangeAspect="1"/>
          </p:cNvPicPr>
          <p:nvPr/>
        </p:nvPicPr>
        <p:blipFill>
          <a:blip r:embed="rId5"/>
          <a:stretch>
            <a:fillRect/>
          </a:stretch>
        </p:blipFill>
        <p:spPr>
          <a:xfrm rot="10800000" flipH="1" flipV="1">
            <a:off x="902847" y="1327389"/>
            <a:ext cx="406497" cy="406497"/>
          </a:xfrm>
          <a:prstGeom prst="rect">
            <a:avLst/>
          </a:prstGeom>
        </p:spPr>
      </p:pic>
      <p:sp>
        <p:nvSpPr>
          <p:cNvPr id="38" name="Rectángulo 37">
            <a:extLst>
              <a:ext uri="{FF2B5EF4-FFF2-40B4-BE49-F238E27FC236}">
                <a16:creationId xmlns:a16="http://schemas.microsoft.com/office/drawing/2014/main" xmlns="" id="{D91B559A-599F-B6A9-6471-A2CA7D1FD020}"/>
              </a:ext>
            </a:extLst>
          </p:cNvPr>
          <p:cNvSpPr/>
          <p:nvPr/>
        </p:nvSpPr>
        <p:spPr>
          <a:xfrm>
            <a:off x="1365807" y="1958398"/>
            <a:ext cx="7086600" cy="1015663"/>
          </a:xfrm>
          <a:prstGeom prst="rect">
            <a:avLst/>
          </a:prstGeom>
        </p:spPr>
        <p:txBody>
          <a:bodyPr wrap="square">
            <a:spAutoFit/>
          </a:bodyPr>
          <a:lstStyle/>
          <a:p>
            <a:pPr algn="just"/>
            <a:r>
              <a:rPr lang="es-ES" sz="1200" dirty="0">
                <a:solidFill>
                  <a:schemeClr val="tx1"/>
                </a:solidFill>
                <a:latin typeface="Century Gothic" panose="020B0502020202020204" pitchFamily="34" charset="0"/>
                <a:cs typeface="Arial MT"/>
              </a:rPr>
              <a:t>El director o promotor presenta el expediente de contratación a la UGEL en caso de que la plaza sea de IE privada, IE pública de gestión privada por convenio o de la IE pública de gestión directa a cargo de otros sectores e instituciones del Estado o de las IIEE de acción conjunta gestionadas por la Iglesia Católica con el visto bueno de la ODEC u ONDEC de su jurisdicción,.</a:t>
            </a:r>
            <a:endParaRPr lang="es-PE" sz="1200" dirty="0">
              <a:solidFill>
                <a:schemeClr val="tx1"/>
              </a:solidFill>
              <a:latin typeface="Century Gothic" panose="020B0502020202020204" pitchFamily="34" charset="0"/>
            </a:endParaRPr>
          </a:p>
        </p:txBody>
      </p:sp>
      <p:grpSp>
        <p:nvGrpSpPr>
          <p:cNvPr id="44" name="Google Shape;5145;p63">
            <a:extLst>
              <a:ext uri="{FF2B5EF4-FFF2-40B4-BE49-F238E27FC236}">
                <a16:creationId xmlns:a16="http://schemas.microsoft.com/office/drawing/2014/main" xmlns="" id="{7577A4E3-D2C8-13E7-507C-731D447FEA52}"/>
              </a:ext>
            </a:extLst>
          </p:cNvPr>
          <p:cNvGrpSpPr/>
          <p:nvPr/>
        </p:nvGrpSpPr>
        <p:grpSpPr>
          <a:xfrm>
            <a:off x="964589" y="2184447"/>
            <a:ext cx="309987" cy="381711"/>
            <a:chOff x="3316000" y="4399325"/>
            <a:chExt cx="392325" cy="483100"/>
          </a:xfrm>
          <a:solidFill>
            <a:srgbClr val="001F5F"/>
          </a:solidFill>
        </p:grpSpPr>
        <p:sp>
          <p:nvSpPr>
            <p:cNvPr id="45" name="Google Shape;5146;p63">
              <a:extLst>
                <a:ext uri="{FF2B5EF4-FFF2-40B4-BE49-F238E27FC236}">
                  <a16:creationId xmlns:a16="http://schemas.microsoft.com/office/drawing/2014/main" xmlns="" id="{E46E39D8-D4EB-6F61-97E9-537BADBF74E6}"/>
                </a:ext>
              </a:extLst>
            </p:cNvPr>
            <p:cNvSpPr/>
            <p:nvPr/>
          </p:nvSpPr>
          <p:spPr>
            <a:xfrm>
              <a:off x="3316000" y="4399325"/>
              <a:ext cx="392325" cy="483100"/>
            </a:xfrm>
            <a:custGeom>
              <a:avLst/>
              <a:gdLst/>
              <a:ahLst/>
              <a:cxnLst/>
              <a:rect l="l" t="t" r="r" b="b"/>
              <a:pathLst>
                <a:path w="15693" h="19324" extrusionOk="0">
                  <a:moveTo>
                    <a:pt x="7824" y="1132"/>
                  </a:moveTo>
                  <a:cubicBezTo>
                    <a:pt x="8714" y="1132"/>
                    <a:pt x="9554" y="1551"/>
                    <a:pt x="10088" y="2264"/>
                  </a:cubicBezTo>
                  <a:cubicBezTo>
                    <a:pt x="9551" y="2977"/>
                    <a:pt x="8711" y="3393"/>
                    <a:pt x="7824" y="3396"/>
                  </a:cubicBezTo>
                  <a:lnTo>
                    <a:pt x="5049" y="3396"/>
                  </a:lnTo>
                  <a:cubicBezTo>
                    <a:pt x="5321" y="2080"/>
                    <a:pt x="6477" y="1135"/>
                    <a:pt x="7824" y="1132"/>
                  </a:cubicBezTo>
                  <a:close/>
                  <a:moveTo>
                    <a:pt x="10595" y="3393"/>
                  </a:moveTo>
                  <a:cubicBezTo>
                    <a:pt x="10635" y="3580"/>
                    <a:pt x="10653" y="3771"/>
                    <a:pt x="10653" y="3964"/>
                  </a:cubicBezTo>
                  <a:lnTo>
                    <a:pt x="10653" y="6304"/>
                  </a:lnTo>
                  <a:cubicBezTo>
                    <a:pt x="10653" y="7865"/>
                    <a:pt x="9385" y="9133"/>
                    <a:pt x="7824" y="9133"/>
                  </a:cubicBezTo>
                  <a:cubicBezTo>
                    <a:pt x="6260" y="9133"/>
                    <a:pt x="4991" y="7865"/>
                    <a:pt x="4991" y="6304"/>
                  </a:cubicBezTo>
                  <a:lnTo>
                    <a:pt x="4991" y="4529"/>
                  </a:lnTo>
                  <a:lnTo>
                    <a:pt x="7824" y="4529"/>
                  </a:lnTo>
                  <a:cubicBezTo>
                    <a:pt x="8859" y="4525"/>
                    <a:pt x="9856" y="4121"/>
                    <a:pt x="10595" y="3393"/>
                  </a:cubicBezTo>
                  <a:close/>
                  <a:moveTo>
                    <a:pt x="6465" y="10027"/>
                  </a:moveTo>
                  <a:cubicBezTo>
                    <a:pt x="6903" y="10187"/>
                    <a:pt x="7362" y="10267"/>
                    <a:pt x="7823" y="10267"/>
                  </a:cubicBezTo>
                  <a:cubicBezTo>
                    <a:pt x="8283" y="10267"/>
                    <a:pt x="8743" y="10187"/>
                    <a:pt x="9182" y="10027"/>
                  </a:cubicBezTo>
                  <a:lnTo>
                    <a:pt x="9182" y="10027"/>
                  </a:lnTo>
                  <a:lnTo>
                    <a:pt x="7824" y="12071"/>
                  </a:lnTo>
                  <a:lnTo>
                    <a:pt x="6465" y="10027"/>
                  </a:lnTo>
                  <a:close/>
                  <a:moveTo>
                    <a:pt x="10152" y="10610"/>
                  </a:moveTo>
                  <a:lnTo>
                    <a:pt x="11051" y="11476"/>
                  </a:lnTo>
                  <a:lnTo>
                    <a:pt x="9433" y="13904"/>
                  </a:lnTo>
                  <a:lnTo>
                    <a:pt x="8551" y="13022"/>
                  </a:lnTo>
                  <a:lnTo>
                    <a:pt x="10152" y="10610"/>
                  </a:lnTo>
                  <a:close/>
                  <a:moveTo>
                    <a:pt x="5493" y="10610"/>
                  </a:moveTo>
                  <a:lnTo>
                    <a:pt x="7096" y="13022"/>
                  </a:lnTo>
                  <a:lnTo>
                    <a:pt x="6211" y="13907"/>
                  </a:lnTo>
                  <a:lnTo>
                    <a:pt x="4593" y="11476"/>
                  </a:lnTo>
                  <a:lnTo>
                    <a:pt x="5493" y="10610"/>
                  </a:lnTo>
                  <a:close/>
                  <a:moveTo>
                    <a:pt x="3630" y="12074"/>
                  </a:moveTo>
                  <a:lnTo>
                    <a:pt x="5653" y="15109"/>
                  </a:lnTo>
                  <a:cubicBezTo>
                    <a:pt x="5746" y="15251"/>
                    <a:pt x="5900" y="15341"/>
                    <a:pt x="6069" y="15356"/>
                  </a:cubicBezTo>
                  <a:cubicBezTo>
                    <a:pt x="6087" y="15359"/>
                    <a:pt x="6106" y="15359"/>
                    <a:pt x="6124" y="15359"/>
                  </a:cubicBezTo>
                  <a:cubicBezTo>
                    <a:pt x="6275" y="15359"/>
                    <a:pt x="6417" y="15302"/>
                    <a:pt x="6525" y="15193"/>
                  </a:cubicBezTo>
                  <a:lnTo>
                    <a:pt x="7256" y="14463"/>
                  </a:lnTo>
                  <a:lnTo>
                    <a:pt x="7256" y="18192"/>
                  </a:lnTo>
                  <a:lnTo>
                    <a:pt x="2247" y="18192"/>
                  </a:lnTo>
                  <a:lnTo>
                    <a:pt x="1332" y="13502"/>
                  </a:lnTo>
                  <a:cubicBezTo>
                    <a:pt x="1329" y="13493"/>
                    <a:pt x="1326" y="13484"/>
                    <a:pt x="1326" y="13475"/>
                  </a:cubicBezTo>
                  <a:cubicBezTo>
                    <a:pt x="1235" y="13110"/>
                    <a:pt x="1438" y="12735"/>
                    <a:pt x="1791" y="12612"/>
                  </a:cubicBezTo>
                  <a:lnTo>
                    <a:pt x="3630" y="12074"/>
                  </a:lnTo>
                  <a:close/>
                  <a:moveTo>
                    <a:pt x="12015" y="12074"/>
                  </a:moveTo>
                  <a:lnTo>
                    <a:pt x="13899" y="12612"/>
                  </a:lnTo>
                  <a:cubicBezTo>
                    <a:pt x="14252" y="12735"/>
                    <a:pt x="14454" y="13110"/>
                    <a:pt x="14367" y="13475"/>
                  </a:cubicBezTo>
                  <a:cubicBezTo>
                    <a:pt x="14364" y="13481"/>
                    <a:pt x="14361" y="13490"/>
                    <a:pt x="14361" y="13496"/>
                  </a:cubicBezTo>
                  <a:lnTo>
                    <a:pt x="13395" y="18192"/>
                  </a:lnTo>
                  <a:lnTo>
                    <a:pt x="8388" y="18192"/>
                  </a:lnTo>
                  <a:lnTo>
                    <a:pt x="8388" y="14463"/>
                  </a:lnTo>
                  <a:lnTo>
                    <a:pt x="9119" y="15196"/>
                  </a:lnTo>
                  <a:cubicBezTo>
                    <a:pt x="9228" y="15302"/>
                    <a:pt x="9370" y="15362"/>
                    <a:pt x="9521" y="15362"/>
                  </a:cubicBezTo>
                  <a:cubicBezTo>
                    <a:pt x="9539" y="15362"/>
                    <a:pt x="9557" y="15359"/>
                    <a:pt x="9578" y="15359"/>
                  </a:cubicBezTo>
                  <a:cubicBezTo>
                    <a:pt x="9744" y="15341"/>
                    <a:pt x="9898" y="15251"/>
                    <a:pt x="9992" y="15109"/>
                  </a:cubicBezTo>
                  <a:lnTo>
                    <a:pt x="12015" y="12074"/>
                  </a:lnTo>
                  <a:close/>
                  <a:moveTo>
                    <a:pt x="7823" y="1"/>
                  </a:moveTo>
                  <a:cubicBezTo>
                    <a:pt x="7476" y="1"/>
                    <a:pt x="7126" y="46"/>
                    <a:pt x="6779" y="141"/>
                  </a:cubicBezTo>
                  <a:cubicBezTo>
                    <a:pt x="5055" y="612"/>
                    <a:pt x="3859" y="2176"/>
                    <a:pt x="3859" y="3964"/>
                  </a:cubicBezTo>
                  <a:lnTo>
                    <a:pt x="3859" y="6304"/>
                  </a:lnTo>
                  <a:cubicBezTo>
                    <a:pt x="3859" y="7355"/>
                    <a:pt x="4279" y="8363"/>
                    <a:pt x="5022" y="9106"/>
                  </a:cubicBezTo>
                  <a:lnTo>
                    <a:pt x="5022" y="9489"/>
                  </a:lnTo>
                  <a:lnTo>
                    <a:pt x="3539" y="10921"/>
                  </a:lnTo>
                  <a:lnTo>
                    <a:pt x="1462" y="11528"/>
                  </a:lnTo>
                  <a:lnTo>
                    <a:pt x="1444" y="11534"/>
                  </a:lnTo>
                  <a:cubicBezTo>
                    <a:pt x="529" y="11842"/>
                    <a:pt x="0" y="12796"/>
                    <a:pt x="221" y="13735"/>
                  </a:cubicBezTo>
                  <a:lnTo>
                    <a:pt x="1223" y="18868"/>
                  </a:lnTo>
                  <a:cubicBezTo>
                    <a:pt x="1274" y="19131"/>
                    <a:pt x="1507" y="19324"/>
                    <a:pt x="1779" y="19324"/>
                  </a:cubicBezTo>
                  <a:cubicBezTo>
                    <a:pt x="1794" y="19324"/>
                    <a:pt x="1809" y="19324"/>
                    <a:pt x="1824" y="19321"/>
                  </a:cubicBezTo>
                  <a:cubicBezTo>
                    <a:pt x="1839" y="19321"/>
                    <a:pt x="1854" y="19324"/>
                    <a:pt x="1869" y="19324"/>
                  </a:cubicBezTo>
                  <a:lnTo>
                    <a:pt x="13856" y="19324"/>
                  </a:lnTo>
                  <a:cubicBezTo>
                    <a:pt x="14125" y="19324"/>
                    <a:pt x="14358" y="19134"/>
                    <a:pt x="14412" y="18871"/>
                  </a:cubicBezTo>
                  <a:lnTo>
                    <a:pt x="15469" y="13735"/>
                  </a:lnTo>
                  <a:cubicBezTo>
                    <a:pt x="15692" y="12796"/>
                    <a:pt x="15164" y="11842"/>
                    <a:pt x="14249" y="11534"/>
                  </a:cubicBezTo>
                  <a:lnTo>
                    <a:pt x="14225" y="11525"/>
                  </a:lnTo>
                  <a:lnTo>
                    <a:pt x="12108" y="10921"/>
                  </a:lnTo>
                  <a:lnTo>
                    <a:pt x="10623" y="9489"/>
                  </a:lnTo>
                  <a:lnTo>
                    <a:pt x="10623" y="9103"/>
                  </a:lnTo>
                  <a:cubicBezTo>
                    <a:pt x="11368" y="8363"/>
                    <a:pt x="11785" y="7355"/>
                    <a:pt x="11785" y="6304"/>
                  </a:cubicBezTo>
                  <a:lnTo>
                    <a:pt x="11785" y="3964"/>
                  </a:lnTo>
                  <a:cubicBezTo>
                    <a:pt x="11785" y="3281"/>
                    <a:pt x="11610" y="2611"/>
                    <a:pt x="11275" y="2019"/>
                  </a:cubicBezTo>
                  <a:cubicBezTo>
                    <a:pt x="11263" y="1995"/>
                    <a:pt x="11251" y="1971"/>
                    <a:pt x="11233" y="1950"/>
                  </a:cubicBezTo>
                  <a:cubicBezTo>
                    <a:pt x="10507" y="720"/>
                    <a:pt x="9197" y="1"/>
                    <a:pt x="78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5147;p63">
              <a:extLst>
                <a:ext uri="{FF2B5EF4-FFF2-40B4-BE49-F238E27FC236}">
                  <a16:creationId xmlns:a16="http://schemas.microsoft.com/office/drawing/2014/main" xmlns="" id="{85A10749-0A5C-A286-062A-3B77A9F32BD0}"/>
                </a:ext>
              </a:extLst>
            </p:cNvPr>
            <p:cNvSpPr/>
            <p:nvPr/>
          </p:nvSpPr>
          <p:spPr>
            <a:xfrm>
              <a:off x="3582300" y="4797475"/>
              <a:ext cx="56650" cy="28350"/>
            </a:xfrm>
            <a:custGeom>
              <a:avLst/>
              <a:gdLst/>
              <a:ahLst/>
              <a:cxnLst/>
              <a:rect l="l" t="t" r="r" b="b"/>
              <a:pathLst>
                <a:path w="2266" h="1134" extrusionOk="0">
                  <a:moveTo>
                    <a:pt x="569" y="1"/>
                  </a:moveTo>
                  <a:cubicBezTo>
                    <a:pt x="254" y="1"/>
                    <a:pt x="1" y="255"/>
                    <a:pt x="1" y="569"/>
                  </a:cubicBezTo>
                  <a:cubicBezTo>
                    <a:pt x="1" y="880"/>
                    <a:pt x="254" y="1133"/>
                    <a:pt x="569" y="1133"/>
                  </a:cubicBezTo>
                  <a:lnTo>
                    <a:pt x="1701" y="1133"/>
                  </a:lnTo>
                  <a:cubicBezTo>
                    <a:pt x="2012" y="1133"/>
                    <a:pt x="2265" y="880"/>
                    <a:pt x="2265" y="569"/>
                  </a:cubicBezTo>
                  <a:cubicBezTo>
                    <a:pt x="2265" y="255"/>
                    <a:pt x="2012" y="1"/>
                    <a:pt x="17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7" name="Rectángulo 46">
            <a:extLst>
              <a:ext uri="{FF2B5EF4-FFF2-40B4-BE49-F238E27FC236}">
                <a16:creationId xmlns:a16="http://schemas.microsoft.com/office/drawing/2014/main" xmlns="" id="{8192F09F-596E-4D6E-AEA2-05C832F00F7C}"/>
              </a:ext>
            </a:extLst>
          </p:cNvPr>
          <p:cNvSpPr/>
          <p:nvPr/>
        </p:nvSpPr>
        <p:spPr>
          <a:xfrm>
            <a:off x="1358243" y="3067840"/>
            <a:ext cx="6976457" cy="646331"/>
          </a:xfrm>
          <a:prstGeom prst="rect">
            <a:avLst/>
          </a:prstGeom>
        </p:spPr>
        <p:txBody>
          <a:bodyPr wrap="square">
            <a:spAutoFit/>
          </a:bodyPr>
          <a:lstStyle/>
          <a:p>
            <a:pPr algn="just"/>
            <a:r>
              <a:rPr lang="es-ES" sz="1200" dirty="0">
                <a:solidFill>
                  <a:schemeClr val="tx1"/>
                </a:solidFill>
                <a:latin typeface="Century Gothic" panose="020B0502020202020204" pitchFamily="34" charset="0"/>
              </a:rPr>
              <a:t>Mediante esta contratación se </a:t>
            </a:r>
            <a:r>
              <a:rPr lang="es-ES" sz="1200" dirty="0" err="1">
                <a:solidFill>
                  <a:schemeClr val="tx1"/>
                </a:solidFill>
                <a:latin typeface="Century Gothic" panose="020B0502020202020204" pitchFamily="34" charset="0"/>
              </a:rPr>
              <a:t>coberturan</a:t>
            </a:r>
            <a:r>
              <a:rPr lang="es-ES" sz="1200" dirty="0">
                <a:solidFill>
                  <a:schemeClr val="tx1"/>
                </a:solidFill>
                <a:latin typeface="Century Gothic" panose="020B0502020202020204" pitchFamily="34" charset="0"/>
              </a:rPr>
              <a:t> también las bolsas de horas iguales o menores a 15 horas que no hayan sido adjudicadas en la segunda etapa y que quedaron desiertas en la tercera etapa.  </a:t>
            </a:r>
          </a:p>
        </p:txBody>
      </p:sp>
      <p:sp>
        <p:nvSpPr>
          <p:cNvPr id="48" name="Elipse 47">
            <a:extLst>
              <a:ext uri="{FF2B5EF4-FFF2-40B4-BE49-F238E27FC236}">
                <a16:creationId xmlns:a16="http://schemas.microsoft.com/office/drawing/2014/main" xmlns="" id="{79621343-CC7E-A524-4DCE-E2B7A4EB92C8}"/>
              </a:ext>
            </a:extLst>
          </p:cNvPr>
          <p:cNvSpPr/>
          <p:nvPr/>
        </p:nvSpPr>
        <p:spPr>
          <a:xfrm>
            <a:off x="822349" y="3507027"/>
            <a:ext cx="482697" cy="4826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1" name="object 33">
            <a:extLst>
              <a:ext uri="{FF2B5EF4-FFF2-40B4-BE49-F238E27FC236}">
                <a16:creationId xmlns:a16="http://schemas.microsoft.com/office/drawing/2014/main" xmlns="" id="{76B76BC5-809E-3BD4-9794-662D8CA5BE09}"/>
              </a:ext>
            </a:extLst>
          </p:cNvPr>
          <p:cNvPicPr/>
          <p:nvPr/>
        </p:nvPicPr>
        <p:blipFill>
          <a:blip r:embed="rId6" cstate="print"/>
          <a:stretch>
            <a:fillRect/>
          </a:stretch>
        </p:blipFill>
        <p:spPr>
          <a:xfrm>
            <a:off x="897050" y="3995462"/>
            <a:ext cx="418089" cy="417302"/>
          </a:xfrm>
          <a:prstGeom prst="rect">
            <a:avLst/>
          </a:prstGeom>
        </p:spPr>
      </p:pic>
      <p:pic>
        <p:nvPicPr>
          <p:cNvPr id="52" name="Imagen 51">
            <a:extLst>
              <a:ext uri="{FF2B5EF4-FFF2-40B4-BE49-F238E27FC236}">
                <a16:creationId xmlns:a16="http://schemas.microsoft.com/office/drawing/2014/main" xmlns="" id="{3A3FAF00-A92A-49B6-A3D0-66E2A55CCA5E}"/>
              </a:ext>
            </a:extLst>
          </p:cNvPr>
          <p:cNvPicPr>
            <a:picLocks noChangeAspect="1"/>
          </p:cNvPicPr>
          <p:nvPr/>
        </p:nvPicPr>
        <p:blipFill>
          <a:blip r:embed="rId7"/>
          <a:stretch>
            <a:fillRect/>
          </a:stretch>
        </p:blipFill>
        <p:spPr>
          <a:xfrm rot="10800000" flipH="1" flipV="1">
            <a:off x="854965" y="3211776"/>
            <a:ext cx="421989" cy="421989"/>
          </a:xfrm>
          <a:prstGeom prst="rect">
            <a:avLst/>
          </a:prstGeom>
        </p:spPr>
      </p:pic>
      <p:sp>
        <p:nvSpPr>
          <p:cNvPr id="3" name="CuadroTexto 2">
            <a:extLst>
              <a:ext uri="{FF2B5EF4-FFF2-40B4-BE49-F238E27FC236}">
                <a16:creationId xmlns:a16="http://schemas.microsoft.com/office/drawing/2014/main" xmlns="" id="{F5E42601-9379-EC92-5547-F96EA6EE74F1}"/>
              </a:ext>
            </a:extLst>
          </p:cNvPr>
          <p:cNvSpPr txBox="1"/>
          <p:nvPr/>
        </p:nvSpPr>
        <p:spPr>
          <a:xfrm>
            <a:off x="853819" y="678321"/>
            <a:ext cx="5719213" cy="369332"/>
          </a:xfrm>
          <a:prstGeom prst="rect">
            <a:avLst/>
          </a:prstGeom>
          <a:noFill/>
        </p:spPr>
        <p:txBody>
          <a:bodyPr wrap="square">
            <a:spAutoFit/>
          </a:bodyPr>
          <a:lstStyle/>
          <a:p>
            <a:pPr marL="0" lvl="0" indent="0" algn="l" rtl="0">
              <a:spcBef>
                <a:spcPts val="0"/>
              </a:spcBef>
              <a:spcAft>
                <a:spcPts val="0"/>
              </a:spcAft>
              <a:buNone/>
            </a:pPr>
            <a:r>
              <a:rPr lang="es-419" sz="1800" b="1" dirty="0">
                <a:solidFill>
                  <a:srgbClr val="FF0000"/>
                </a:solidFill>
                <a:latin typeface="Century Gothic"/>
                <a:ea typeface="Century Gothic"/>
                <a:cs typeface="Century Gothic"/>
                <a:sym typeface="Century Gothic"/>
              </a:rPr>
              <a:t>Contratación por situaciones diferenciadas</a:t>
            </a:r>
          </a:p>
        </p:txBody>
      </p:sp>
    </p:spTree>
    <p:extLst>
      <p:ext uri="{BB962C8B-B14F-4D97-AF65-F5344CB8AC3E}">
        <p14:creationId xmlns:p14="http://schemas.microsoft.com/office/powerpoint/2010/main" val="2273038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3015150" y="2202249"/>
            <a:ext cx="6129000" cy="1693889"/>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0" name="Google Shape;70;p14" hidden="1"/>
          <p:cNvPicPr preferRelativeResize="0"/>
          <p:nvPr/>
        </p:nvPicPr>
        <p:blipFill rotWithShape="1">
          <a:blip r:embed="rId3">
            <a:alphaModFix/>
          </a:blip>
          <a:srcRect/>
          <a:stretch/>
        </p:blipFill>
        <p:spPr>
          <a:xfrm>
            <a:off x="862225" y="127028"/>
            <a:ext cx="1528719" cy="294836"/>
          </a:xfrm>
          <a:prstGeom prst="rect">
            <a:avLst/>
          </a:prstGeom>
          <a:noFill/>
          <a:ln>
            <a:noFill/>
          </a:ln>
        </p:spPr>
      </p:pic>
      <p:sp>
        <p:nvSpPr>
          <p:cNvPr id="71" name="Google Shape;71;p14"/>
          <p:cNvSpPr txBox="1"/>
          <p:nvPr/>
        </p:nvSpPr>
        <p:spPr>
          <a:xfrm>
            <a:off x="1145550" y="2137525"/>
            <a:ext cx="1869600" cy="15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9600" b="1" dirty="0">
              <a:solidFill>
                <a:srgbClr val="ED2E45"/>
              </a:solidFill>
              <a:latin typeface="Century Gothic"/>
              <a:ea typeface="Century Gothic"/>
              <a:cs typeface="Century Gothic"/>
              <a:sym typeface="Century Gothic"/>
            </a:endParaRPr>
          </a:p>
        </p:txBody>
      </p:sp>
      <p:sp>
        <p:nvSpPr>
          <p:cNvPr id="72" name="Google Shape;72;p14"/>
          <p:cNvSpPr txBox="1"/>
          <p:nvPr/>
        </p:nvSpPr>
        <p:spPr>
          <a:xfrm>
            <a:off x="3015150" y="2391875"/>
            <a:ext cx="54276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2800" b="1" dirty="0" smtClean="0">
                <a:solidFill>
                  <a:schemeClr val="lt1"/>
                </a:solidFill>
                <a:latin typeface="Century Gothic"/>
                <a:ea typeface="Century Gothic"/>
                <a:cs typeface="Century Gothic"/>
                <a:sym typeface="Century Gothic"/>
              </a:rPr>
              <a:t>Aspectos importantes </a:t>
            </a:r>
            <a:r>
              <a:rPr lang="es-419" sz="2800" b="1" dirty="0">
                <a:solidFill>
                  <a:schemeClr val="lt1"/>
                </a:solidFill>
                <a:latin typeface="Century Gothic"/>
                <a:ea typeface="Century Gothic"/>
                <a:cs typeface="Century Gothic"/>
                <a:sym typeface="Century Gothic"/>
              </a:rPr>
              <a:t>sobre </a:t>
            </a:r>
            <a:r>
              <a:rPr lang="es-419" sz="2800" b="1" dirty="0" smtClean="0">
                <a:solidFill>
                  <a:schemeClr val="lt1"/>
                </a:solidFill>
                <a:latin typeface="Century Gothic"/>
                <a:ea typeface="Century Gothic"/>
                <a:cs typeface="Century Gothic"/>
                <a:sym typeface="Century Gothic"/>
              </a:rPr>
              <a:t>impedimentos legales </a:t>
            </a:r>
            <a:r>
              <a:rPr lang="es-419" sz="2800" b="1" dirty="0" smtClean="0">
                <a:solidFill>
                  <a:schemeClr val="lt1"/>
                </a:solidFill>
                <a:latin typeface="Century Gothic"/>
                <a:ea typeface="Century Gothic"/>
                <a:cs typeface="Century Gothic"/>
                <a:sym typeface="Century Gothic"/>
              </a:rPr>
              <a:t>para la </a:t>
            </a:r>
            <a:r>
              <a:rPr lang="es-419" sz="2800" b="1" dirty="0" smtClean="0">
                <a:solidFill>
                  <a:schemeClr val="lt1"/>
                </a:solidFill>
                <a:latin typeface="Century Gothic"/>
                <a:ea typeface="Century Gothic"/>
                <a:cs typeface="Century Gothic"/>
                <a:sym typeface="Century Gothic"/>
              </a:rPr>
              <a:t>contratación docente</a:t>
            </a:r>
            <a:endParaRPr sz="2800" b="1" dirty="0">
              <a:solidFill>
                <a:schemeClr val="lt1"/>
              </a:solidFill>
              <a:latin typeface="Century Gothic"/>
              <a:ea typeface="Century Gothic"/>
              <a:cs typeface="Century Gothic"/>
              <a:sym typeface="Century Gothic"/>
            </a:endParaRPr>
          </a:p>
        </p:txBody>
      </p:sp>
      <p:pic>
        <p:nvPicPr>
          <p:cNvPr id="4" name="Imagen 3">
            <a:extLst>
              <a:ext uri="{FF2B5EF4-FFF2-40B4-BE49-F238E27FC236}">
                <a16:creationId xmlns="" xmlns:a16="http://schemas.microsoft.com/office/drawing/2014/main" id="{AD20EFB6-E501-BDE5-DA79-41F6229C4EF2}"/>
              </a:ext>
            </a:extLst>
          </p:cNvPr>
          <p:cNvPicPr>
            <a:picLocks noChangeAspect="1"/>
          </p:cNvPicPr>
          <p:nvPr/>
        </p:nvPicPr>
        <p:blipFill>
          <a:blip r:embed="rId4"/>
          <a:stretch>
            <a:fillRect/>
          </a:stretch>
        </p:blipFill>
        <p:spPr>
          <a:xfrm>
            <a:off x="7416702" y="34550"/>
            <a:ext cx="864712" cy="447488"/>
          </a:xfrm>
          <a:prstGeom prst="rect">
            <a:avLst/>
          </a:prstGeom>
        </p:spPr>
      </p:pic>
      <p:pic>
        <p:nvPicPr>
          <p:cNvPr id="2" name="Imagen 1">
            <a:extLst>
              <a:ext uri="{FF2B5EF4-FFF2-40B4-BE49-F238E27FC236}">
                <a16:creationId xmlns="" xmlns:a16="http://schemas.microsoft.com/office/drawing/2014/main" id="{232146BF-672A-0D7A-5BD6-B8718E3FFC5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02199" y="78628"/>
            <a:ext cx="1528719" cy="331627"/>
          </a:xfrm>
          <a:prstGeom prst="rect">
            <a:avLst/>
          </a:prstGeom>
        </p:spPr>
      </p:pic>
    </p:spTree>
    <p:extLst>
      <p:ext uri="{BB962C8B-B14F-4D97-AF65-F5344CB8AC3E}">
        <p14:creationId xmlns:p14="http://schemas.microsoft.com/office/powerpoint/2010/main" val="4192950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0" y="4698880"/>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 xmlns:a16="http://schemas.microsoft.com/office/drawing/2014/main"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 xmlns:a16="http://schemas.microsoft.com/office/drawing/2014/main"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6" name="AutoShape 2">
            <a:extLst>
              <a:ext uri="{FF2B5EF4-FFF2-40B4-BE49-F238E27FC236}">
                <a16:creationId xmlns="" xmlns:a16="http://schemas.microsoft.com/office/drawing/2014/main" id="{6087CAA9-D0C6-6DC8-0B6D-DD2BBF5311A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 name="AutoShape 2">
            <a:extLst>
              <a:ext uri="{FF2B5EF4-FFF2-40B4-BE49-F238E27FC236}">
                <a16:creationId xmlns="" xmlns:a16="http://schemas.microsoft.com/office/drawing/2014/main" id="{513BEBCA-D1C3-8095-9A15-E4AAB36AA025}"/>
              </a:ext>
            </a:extLst>
          </p:cNvPr>
          <p:cNvSpPr>
            <a:spLocks noChangeAspect="1" noChangeArrowheads="1"/>
          </p:cNvSpPr>
          <p:nvPr/>
        </p:nvSpPr>
        <p:spPr bwMode="auto">
          <a:xfrm>
            <a:off x="8725914" y="2357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4" name="Imagen 13"/>
          <p:cNvPicPr>
            <a:picLocks noChangeAspect="1"/>
          </p:cNvPicPr>
          <p:nvPr/>
        </p:nvPicPr>
        <p:blipFill rotWithShape="1">
          <a:blip r:embed="rId5"/>
          <a:srcRect l="4286" t="805" r="6024" b="361"/>
          <a:stretch/>
        </p:blipFill>
        <p:spPr>
          <a:xfrm>
            <a:off x="1429578" y="482038"/>
            <a:ext cx="6284844" cy="3299792"/>
          </a:xfrm>
          <a:prstGeom prst="rect">
            <a:avLst/>
          </a:prstGeom>
        </p:spPr>
      </p:pic>
      <p:sp>
        <p:nvSpPr>
          <p:cNvPr id="11" name="Rectángulo 10"/>
          <p:cNvSpPr/>
          <p:nvPr/>
        </p:nvSpPr>
        <p:spPr>
          <a:xfrm>
            <a:off x="943227" y="3865387"/>
            <a:ext cx="7869467" cy="646331"/>
          </a:xfrm>
          <a:prstGeom prst="rect">
            <a:avLst/>
          </a:prstGeom>
        </p:spPr>
        <p:txBody>
          <a:bodyPr wrap="square">
            <a:spAutoFit/>
          </a:bodyPr>
          <a:lstStyle/>
          <a:p>
            <a:r>
              <a:rPr lang="es-ES" sz="1200" dirty="0" smtClean="0"/>
              <a:t>Verificar </a:t>
            </a:r>
            <a:r>
              <a:rPr lang="es-ES" sz="1200" dirty="0"/>
              <a:t>en el Sistema NEXUS, previa a la emisión del acto resolutivo si el adjudicado se encuentra registrado en la base de datos del “Módulo PAD" a fin de corroborar que no cuenta con medida preventiva o denuncia fiscal, impedimento legal para prestar servicio efectivo. </a:t>
            </a:r>
            <a:endParaRPr lang="es-PE" sz="1200" dirty="0"/>
          </a:p>
        </p:txBody>
      </p:sp>
    </p:spTree>
    <p:extLst>
      <p:ext uri="{BB962C8B-B14F-4D97-AF65-F5344CB8AC3E}">
        <p14:creationId xmlns:p14="http://schemas.microsoft.com/office/powerpoint/2010/main" val="398726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77"/>
        <p:cNvGrpSpPr/>
        <p:nvPr/>
      </p:nvGrpSpPr>
      <p:grpSpPr>
        <a:xfrm>
          <a:off x="0" y="0"/>
          <a:ext cx="0" cy="0"/>
          <a:chOff x="0" y="0"/>
          <a:chExt cx="0" cy="0"/>
        </a:xfrm>
      </p:grpSpPr>
      <p:sp>
        <p:nvSpPr>
          <p:cNvPr id="78" name="Google Shape;78;p15"/>
          <p:cNvSpPr/>
          <p:nvPr/>
        </p:nvSpPr>
        <p:spPr>
          <a:xfrm>
            <a:off x="0" y="46634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5"/>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81" name="Google Shape;81;p15"/>
          <p:cNvPicPr preferRelativeResize="0"/>
          <p:nvPr/>
        </p:nvPicPr>
        <p:blipFill rotWithShape="1">
          <a:blip r:embed="rId3">
            <a:alphaModFix/>
          </a:blip>
          <a:srcRect/>
          <a:stretch/>
        </p:blipFill>
        <p:spPr>
          <a:xfrm>
            <a:off x="817840" y="109682"/>
            <a:ext cx="1528719" cy="294836"/>
          </a:xfrm>
          <a:prstGeom prst="rect">
            <a:avLst/>
          </a:prstGeom>
          <a:noFill/>
          <a:ln>
            <a:noFill/>
          </a:ln>
        </p:spPr>
      </p:pic>
      <p:pic>
        <p:nvPicPr>
          <p:cNvPr id="3" name="Imagen 2">
            <a:extLst>
              <a:ext uri="{FF2B5EF4-FFF2-40B4-BE49-F238E27FC236}">
                <a16:creationId xmlns:a16="http://schemas.microsoft.com/office/drawing/2014/main" xmlns="" id="{B61823C4-4DED-EBC3-E09F-89A3FBFCF434}"/>
              </a:ext>
            </a:extLst>
          </p:cNvPr>
          <p:cNvPicPr>
            <a:picLocks noChangeAspect="1"/>
          </p:cNvPicPr>
          <p:nvPr/>
        </p:nvPicPr>
        <p:blipFill>
          <a:blip r:embed="rId4"/>
          <a:stretch>
            <a:fillRect/>
          </a:stretch>
        </p:blipFill>
        <p:spPr>
          <a:xfrm>
            <a:off x="7416702" y="34550"/>
            <a:ext cx="864712" cy="447488"/>
          </a:xfrm>
          <a:prstGeom prst="rect">
            <a:avLst/>
          </a:prstGeom>
        </p:spPr>
      </p:pic>
      <p:graphicFrame>
        <p:nvGraphicFramePr>
          <p:cNvPr id="2" name="Tabla 1">
            <a:extLst>
              <a:ext uri="{FF2B5EF4-FFF2-40B4-BE49-F238E27FC236}">
                <a16:creationId xmlns:a16="http://schemas.microsoft.com/office/drawing/2014/main" xmlns="" id="{8831A909-D4AE-BDCA-073E-999BAD0915E5}"/>
              </a:ext>
            </a:extLst>
          </p:cNvPr>
          <p:cNvGraphicFramePr>
            <a:graphicFrameLocks noGrp="1"/>
          </p:cNvGraphicFramePr>
          <p:nvPr>
            <p:extLst>
              <p:ext uri="{D42A27DB-BD31-4B8C-83A1-F6EECF244321}">
                <p14:modId xmlns:p14="http://schemas.microsoft.com/office/powerpoint/2010/main" val="3794153206"/>
              </p:ext>
            </p:extLst>
          </p:nvPr>
        </p:nvGraphicFramePr>
        <p:xfrm>
          <a:off x="177700" y="776162"/>
          <a:ext cx="8788600" cy="3777480"/>
        </p:xfrm>
        <a:graphic>
          <a:graphicData uri="http://schemas.openxmlformats.org/drawingml/2006/table">
            <a:tbl>
              <a:tblPr/>
              <a:tblGrid>
                <a:gridCol w="2283055">
                  <a:extLst>
                    <a:ext uri="{9D8B030D-6E8A-4147-A177-3AD203B41FA5}">
                      <a16:colId xmlns:a16="http://schemas.microsoft.com/office/drawing/2014/main" xmlns="" val="2994810507"/>
                    </a:ext>
                  </a:extLst>
                </a:gridCol>
                <a:gridCol w="4201117">
                  <a:extLst>
                    <a:ext uri="{9D8B030D-6E8A-4147-A177-3AD203B41FA5}">
                      <a16:colId xmlns:a16="http://schemas.microsoft.com/office/drawing/2014/main" xmlns="" val="75459165"/>
                    </a:ext>
                  </a:extLst>
                </a:gridCol>
                <a:gridCol w="2304428">
                  <a:extLst>
                    <a:ext uri="{9D8B030D-6E8A-4147-A177-3AD203B41FA5}">
                      <a16:colId xmlns:a16="http://schemas.microsoft.com/office/drawing/2014/main" xmlns="" val="3796133212"/>
                    </a:ext>
                  </a:extLst>
                </a:gridCol>
              </a:tblGrid>
              <a:tr h="292608">
                <a:tc>
                  <a:txBody>
                    <a:bodyPr/>
                    <a:lstStyle/>
                    <a:p>
                      <a:pPr algn="just" rtl="0" fontAlgn="t">
                        <a:spcBef>
                          <a:spcPts val="0"/>
                        </a:spcBef>
                        <a:spcAft>
                          <a:spcPts val="0"/>
                        </a:spcAft>
                      </a:pPr>
                      <a:r>
                        <a:rPr lang="es-PE" sz="900" b="1" i="0" u="none" strike="noStrike"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Primera Etapa: </a:t>
                      </a:r>
                      <a:r>
                        <a:rPr lang="es-PE" sz="900" b="1" u="none" dirty="0">
                          <a:solidFill>
                            <a:schemeClr val="bg1"/>
                          </a:solidFill>
                          <a:latin typeface="Century Gothic" panose="020B0502020202020204" pitchFamily="34" charset="0"/>
                          <a:ea typeface="Calibri" panose="020F0502020204030204" pitchFamily="34" charset="0"/>
                          <a:cs typeface="Calibri" panose="020F0502020204030204" pitchFamily="34" charset="0"/>
                        </a:rPr>
                        <a:t>Renovación del contrato docente.</a:t>
                      </a:r>
                      <a:endParaRPr lang="es-PE" sz="900" b="1" u="none"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endParaRP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rtl="0" fontAlgn="t">
                        <a:spcBef>
                          <a:spcPts val="0"/>
                        </a:spcBef>
                        <a:spcAft>
                          <a:spcPts val="0"/>
                        </a:spcAft>
                      </a:pPr>
                      <a:r>
                        <a:rPr lang="es-ES" sz="900" b="1" i="0" u="none" strike="noStrike"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Segunda Etapa </a:t>
                      </a:r>
                      <a:r>
                        <a:rPr lang="es-ES" sz="900" b="1" u="none" dirty="0">
                          <a:solidFill>
                            <a:schemeClr val="bg1"/>
                          </a:solidFill>
                          <a:latin typeface="Century Gothic" panose="020B0502020202020204" pitchFamily="34" charset="0"/>
                          <a:ea typeface="Calibri" panose="020F0502020204030204" pitchFamily="34" charset="0"/>
                          <a:cs typeface="Calibri" panose="020F0502020204030204" pitchFamily="34" charset="0"/>
                        </a:rPr>
                        <a:t>Contratación por resultados de la PN</a:t>
                      </a:r>
                      <a:endParaRPr lang="es-ES" sz="900" b="1" u="none"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endParaRP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just" rtl="0" fontAlgn="t">
                        <a:spcBef>
                          <a:spcPts val="0"/>
                        </a:spcBef>
                        <a:spcAft>
                          <a:spcPts val="0"/>
                        </a:spcAft>
                      </a:pPr>
                      <a:r>
                        <a:rPr lang="es-ES" sz="900" b="1" i="0" u="none" strike="noStrike"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rPr>
                        <a:t>Tercera Etapa: Contratación por evaluación de expedientes.</a:t>
                      </a:r>
                      <a:endParaRPr lang="es-ES" sz="900" u="none"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endParaRP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36890812"/>
                  </a:ext>
                </a:extLst>
              </a:tr>
              <a:tr h="1664216">
                <a:tc rowSpan="3">
                  <a:txBody>
                    <a:bodyPr/>
                    <a:lstStyle/>
                    <a:p>
                      <a:pPr marL="0" marR="0" indent="0" algn="just" rtl="0" fontAlgn="base">
                        <a:lnSpc>
                          <a:spcPct val="100000"/>
                        </a:lnSpc>
                        <a:spcBef>
                          <a:spcPts val="0"/>
                        </a:spcBef>
                        <a:spcAft>
                          <a:spcPts val="0"/>
                        </a:spcAft>
                        <a:buClr>
                          <a:srgbClr val="000000"/>
                        </a:buClr>
                        <a:buFont typeface="Arial" panose="020B0604020202020204" pitchFamily="34" charset="0"/>
                        <a:buNone/>
                      </a:pPr>
                      <a:r>
                        <a:rPr lang="es-ES" sz="900" dirty="0">
                          <a:latin typeface="Century Gothic" panose="020B0502020202020204" pitchFamily="34" charset="0"/>
                          <a:ea typeface="Calibri" panose="020F0502020204030204" pitchFamily="34" charset="0"/>
                          <a:cs typeface="Calibri" panose="020F0502020204030204" pitchFamily="34" charset="0"/>
                        </a:rPr>
                        <a:t>Participan los contratados el 2025 en: </a:t>
                      </a:r>
                    </a:p>
                    <a:p>
                      <a:pPr marL="0" marR="0" indent="0" algn="just" rtl="0" fontAlgn="base">
                        <a:lnSpc>
                          <a:spcPct val="100000"/>
                        </a:lnSpc>
                        <a:spcBef>
                          <a:spcPts val="0"/>
                        </a:spcBef>
                        <a:spcAft>
                          <a:spcPts val="0"/>
                        </a:spcAft>
                        <a:buClr>
                          <a:srgbClr val="000000"/>
                        </a:buClr>
                        <a:buFont typeface="Arial" panose="020B0604020202020204" pitchFamily="34" charset="0"/>
                        <a:buNone/>
                      </a:pPr>
                      <a:endParaRPr lang="es-ES" sz="900" dirty="0">
                        <a:latin typeface="Century Gothic" panose="020B0502020202020204" pitchFamily="34" charset="0"/>
                        <a:ea typeface="Calibri" panose="020F0502020204030204" pitchFamily="34" charset="0"/>
                        <a:cs typeface="Calibri" panose="020F0502020204030204" pitchFamily="34" charset="0"/>
                      </a:endParaRPr>
                    </a:p>
                    <a:p>
                      <a:pPr marL="0" marR="0" indent="0" algn="just" rtl="0" fontAlgn="base">
                        <a:lnSpc>
                          <a:spcPct val="100000"/>
                        </a:lnSpc>
                        <a:spcBef>
                          <a:spcPts val="0"/>
                        </a:spcBef>
                        <a:spcAft>
                          <a:spcPts val="0"/>
                        </a:spcAft>
                        <a:buClr>
                          <a:srgbClr val="000000"/>
                        </a:buClr>
                        <a:buFont typeface="Arial" panose="020B0604020202020204" pitchFamily="34" charset="0"/>
                        <a:buNone/>
                      </a:pPr>
                      <a:r>
                        <a:rPr lang="es-ES" sz="900" dirty="0">
                          <a:latin typeface="Century Gothic" panose="020B0502020202020204" pitchFamily="34" charset="0"/>
                          <a:ea typeface="Calibri" panose="020F0502020204030204" pitchFamily="34" charset="0"/>
                          <a:cs typeface="Calibri" panose="020F0502020204030204" pitchFamily="34" charset="0"/>
                        </a:rPr>
                        <a:t>✓ Plazas </a:t>
                      </a:r>
                      <a:r>
                        <a:rPr lang="es-ES" sz="900" dirty="0" smtClean="0">
                          <a:latin typeface="Century Gothic" panose="020B0502020202020204" pitchFamily="34" charset="0"/>
                          <a:ea typeface="Calibri" panose="020F0502020204030204" pitchFamily="34" charset="0"/>
                          <a:cs typeface="Calibri" panose="020F0502020204030204" pitchFamily="34" charset="0"/>
                        </a:rPr>
                        <a:t>vacantes de </a:t>
                      </a:r>
                      <a:r>
                        <a:rPr lang="es-ES" sz="900" dirty="0">
                          <a:latin typeface="Century Gothic" panose="020B0502020202020204" pitchFamily="34" charset="0"/>
                          <a:ea typeface="Calibri" panose="020F0502020204030204" pitchFamily="34" charset="0"/>
                          <a:cs typeface="Calibri" panose="020F0502020204030204" pitchFamily="34" charset="0"/>
                        </a:rPr>
                        <a:t>EB con </a:t>
                      </a:r>
                      <a:r>
                        <a:rPr lang="es-ES" sz="900" b="1" dirty="0">
                          <a:latin typeface="Century Gothic" panose="020B0502020202020204" pitchFamily="34" charset="0"/>
                          <a:ea typeface="Calibri" panose="020F0502020204030204" pitchFamily="34" charset="0"/>
                          <a:cs typeface="Calibri" panose="020F0502020204030204" pitchFamily="34" charset="0"/>
                        </a:rPr>
                        <a:t>título de Profesor o Licenciado en educación en el nivel, modalidad y especialidad de la plaza</a:t>
                      </a:r>
                      <a:r>
                        <a:rPr lang="es-ES" sz="900" dirty="0">
                          <a:latin typeface="Century Gothic" panose="020B0502020202020204" pitchFamily="34" charset="0"/>
                          <a:ea typeface="Calibri" panose="020F0502020204030204" pitchFamily="34" charset="0"/>
                          <a:cs typeface="Calibri" panose="020F0502020204030204" pitchFamily="34" charset="0"/>
                        </a:rPr>
                        <a:t>.</a:t>
                      </a:r>
                    </a:p>
                    <a:p>
                      <a:pPr marL="0" marR="0" indent="0" algn="just" rtl="0" fontAlgn="base">
                        <a:lnSpc>
                          <a:spcPct val="100000"/>
                        </a:lnSpc>
                        <a:spcBef>
                          <a:spcPts val="0"/>
                        </a:spcBef>
                        <a:spcAft>
                          <a:spcPts val="0"/>
                        </a:spcAft>
                        <a:buClr>
                          <a:srgbClr val="000000"/>
                        </a:buClr>
                        <a:buFont typeface="Arial" panose="020B0604020202020204" pitchFamily="34" charset="0"/>
                        <a:buNone/>
                      </a:pPr>
                      <a:endParaRPr lang="es-ES" sz="900" dirty="0">
                        <a:latin typeface="Century Gothic" panose="020B0502020202020204" pitchFamily="34" charset="0"/>
                        <a:ea typeface="Calibri" panose="020F0502020204030204" pitchFamily="34" charset="0"/>
                        <a:cs typeface="Calibri" panose="020F0502020204030204" pitchFamily="34" charset="0"/>
                      </a:endParaRPr>
                    </a:p>
                    <a:p>
                      <a:pPr marL="0" marR="0" indent="0" algn="just" rtl="0" fontAlgn="base">
                        <a:lnSpc>
                          <a:spcPct val="100000"/>
                        </a:lnSpc>
                        <a:spcBef>
                          <a:spcPts val="0"/>
                        </a:spcBef>
                        <a:spcAft>
                          <a:spcPts val="0"/>
                        </a:spcAft>
                        <a:buClr>
                          <a:srgbClr val="000000"/>
                        </a:buClr>
                        <a:buFont typeface="Arial" panose="020B0604020202020204" pitchFamily="34" charset="0"/>
                        <a:buNone/>
                      </a:pPr>
                      <a:r>
                        <a:rPr lang="es-ES" sz="900" dirty="0">
                          <a:latin typeface="Century Gothic" panose="020B0502020202020204" pitchFamily="34" charset="0"/>
                          <a:ea typeface="Calibri" panose="020F0502020204030204" pitchFamily="34" charset="0"/>
                          <a:cs typeface="Calibri" panose="020F0502020204030204" pitchFamily="34" charset="0"/>
                        </a:rPr>
                        <a:t>✓ Plazas </a:t>
                      </a:r>
                      <a:r>
                        <a:rPr lang="es-ES" sz="900" dirty="0" smtClean="0">
                          <a:latin typeface="Century Gothic" panose="020B0502020202020204" pitchFamily="34" charset="0"/>
                          <a:ea typeface="Calibri" panose="020F0502020204030204" pitchFamily="34" charset="0"/>
                          <a:cs typeface="Calibri" panose="020F0502020204030204" pitchFamily="34" charset="0"/>
                        </a:rPr>
                        <a:t>vacantes de </a:t>
                      </a:r>
                      <a:r>
                        <a:rPr lang="es-ES" sz="900" dirty="0">
                          <a:latin typeface="Century Gothic" panose="020B0502020202020204" pitchFamily="34" charset="0"/>
                          <a:ea typeface="Calibri" panose="020F0502020204030204" pitchFamily="34" charset="0"/>
                          <a:cs typeface="Calibri" panose="020F0502020204030204" pitchFamily="34" charset="0"/>
                        </a:rPr>
                        <a:t>ETP con </a:t>
                      </a:r>
                      <a:r>
                        <a:rPr lang="es-ES" sz="900" b="1" dirty="0">
                          <a:latin typeface="Century Gothic" panose="020B0502020202020204" pitchFamily="34" charset="0"/>
                          <a:ea typeface="Calibri" panose="020F0502020204030204" pitchFamily="34" charset="0"/>
                          <a:cs typeface="Calibri" panose="020F0502020204030204" pitchFamily="34" charset="0"/>
                        </a:rPr>
                        <a:t>título de profesor o Licenciado en educación en el nivel, modalidad y especialidad de la plaza</a:t>
                      </a:r>
                      <a:r>
                        <a:rPr lang="es-ES" sz="900" dirty="0">
                          <a:latin typeface="Century Gothic" panose="020B0502020202020204" pitchFamily="34" charset="0"/>
                          <a:ea typeface="Calibri" panose="020F0502020204030204" pitchFamily="34" charset="0"/>
                          <a:cs typeface="Calibri" panose="020F0502020204030204" pitchFamily="34" charset="0"/>
                        </a:rPr>
                        <a:t>..</a:t>
                      </a:r>
                    </a:p>
                    <a:p>
                      <a:pPr marL="0" marR="0" indent="0" algn="just" rtl="0" fontAlgn="base">
                        <a:lnSpc>
                          <a:spcPct val="100000"/>
                        </a:lnSpc>
                        <a:spcBef>
                          <a:spcPts val="0"/>
                        </a:spcBef>
                        <a:spcAft>
                          <a:spcPts val="0"/>
                        </a:spcAft>
                        <a:buClr>
                          <a:srgbClr val="000000"/>
                        </a:buClr>
                        <a:buFont typeface="Arial" panose="020B0604020202020204" pitchFamily="34" charset="0"/>
                        <a:buNone/>
                      </a:pPr>
                      <a:endParaRPr lang="es-ES" sz="900" dirty="0">
                        <a:effectLst/>
                        <a:latin typeface="Century Gothic" panose="020B0502020202020204" pitchFamily="34" charset="0"/>
                        <a:ea typeface="Calibri" panose="020F0502020204030204" pitchFamily="34" charset="0"/>
                        <a:cs typeface="Calibri" panose="020F0502020204030204" pitchFamily="34" charset="0"/>
                      </a:endParaRPr>
                    </a:p>
                    <a:p>
                      <a:pPr marL="0" marR="0" indent="0" algn="just" rtl="0" fontAlgn="base">
                        <a:lnSpc>
                          <a:spcPct val="100000"/>
                        </a:lnSpc>
                        <a:spcBef>
                          <a:spcPts val="0"/>
                        </a:spcBef>
                        <a:spcAft>
                          <a:spcPts val="0"/>
                        </a:spcAft>
                        <a:buClr>
                          <a:srgbClr val="000000"/>
                        </a:buClr>
                        <a:buFont typeface="Arial" panose="020B0604020202020204" pitchFamily="34" charset="0"/>
                        <a:buNone/>
                      </a:pPr>
                      <a:r>
                        <a:rPr lang="es-ES" sz="900" dirty="0">
                          <a:effectLst/>
                          <a:latin typeface="Century Gothic" panose="020B0502020202020204" pitchFamily="34" charset="0"/>
                          <a:ea typeface="Calibri" panose="020F0502020204030204" pitchFamily="34" charset="0"/>
                          <a:cs typeface="Calibri" panose="020F0502020204030204" pitchFamily="34" charset="0"/>
                        </a:rPr>
                        <a:t>Adicionalmente, se verifica que el profesor con </a:t>
                      </a:r>
                      <a:r>
                        <a:rPr lang="es-ES" sz="900" b="1" u="sng" dirty="0">
                          <a:effectLst/>
                          <a:latin typeface="Century Gothic" panose="020B0502020202020204" pitchFamily="34" charset="0"/>
                          <a:ea typeface="Calibri" panose="020F0502020204030204" pitchFamily="34" charset="0"/>
                          <a:cs typeface="Calibri" panose="020F0502020204030204" pitchFamily="34" charset="0"/>
                        </a:rPr>
                        <a:t>todas</a:t>
                      </a:r>
                      <a:r>
                        <a:rPr lang="es-ES" sz="900" b="1" dirty="0">
                          <a:effectLst/>
                          <a:latin typeface="Century Gothic" panose="020B0502020202020204" pitchFamily="34" charset="0"/>
                          <a:ea typeface="Calibri" panose="020F0502020204030204" pitchFamily="34" charset="0"/>
                          <a:cs typeface="Calibri" panose="020F0502020204030204" pitchFamily="34" charset="0"/>
                        </a:rPr>
                        <a:t> </a:t>
                      </a:r>
                      <a:r>
                        <a:rPr lang="es-ES" sz="900" b="0" dirty="0">
                          <a:effectLst/>
                          <a:latin typeface="Century Gothic" panose="020B0502020202020204" pitchFamily="34" charset="0"/>
                          <a:ea typeface="Calibri" panose="020F0502020204030204" pitchFamily="34" charset="0"/>
                          <a:cs typeface="Calibri" panose="020F0502020204030204" pitchFamily="34" charset="0"/>
                        </a:rPr>
                        <a:t>las condiciones del artículo 15 </a:t>
                      </a:r>
                      <a:r>
                        <a:rPr lang="es-ES" sz="900" b="0" dirty="0" smtClean="0">
                          <a:effectLst/>
                          <a:latin typeface="Century Gothic" panose="020B0502020202020204" pitchFamily="34" charset="0"/>
                          <a:ea typeface="Calibri" panose="020F0502020204030204" pitchFamily="34" charset="0"/>
                          <a:cs typeface="Calibri" panose="020F0502020204030204" pitchFamily="34" charset="0"/>
                        </a:rPr>
                        <a:t>y no se encuentre inmerso en los</a:t>
                      </a:r>
                      <a:r>
                        <a:rPr lang="es-ES" sz="900" b="0" baseline="0" dirty="0" smtClean="0">
                          <a:effectLst/>
                          <a:latin typeface="Century Gothic" panose="020B0502020202020204" pitchFamily="34" charset="0"/>
                          <a:ea typeface="Calibri" panose="020F0502020204030204" pitchFamily="34" charset="0"/>
                          <a:cs typeface="Calibri" panose="020F0502020204030204" pitchFamily="34" charset="0"/>
                        </a:rPr>
                        <a:t> impedimentos señalados en el artículo 21 de la Norma.</a:t>
                      </a:r>
                      <a:endParaRPr lang="es-ES" sz="900" b="1" dirty="0">
                        <a:effectLst/>
                        <a:latin typeface="Century Gothic" panose="020B0502020202020204" pitchFamily="34" charset="0"/>
                        <a:ea typeface="Calibri" panose="020F0502020204030204" pitchFamily="34" charset="0"/>
                        <a:cs typeface="Calibri" panose="020F0502020204030204" pitchFamily="34" charset="0"/>
                      </a:endParaRP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1" i="0" u="sng"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Participan los postulantes aptos que rindieron la PN y se encuentran en el cuadro de méritos publicado por el Minedu.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Los postulantes presentan sus documentos ante la UGEL que seleccionaron para el concurso de ingreso a la CPM.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El comité de contratación aplica el desempate de acuerdo con los criterios establecidos en la presente norma.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El comité de contratación aplica las bonificaciones dispuestas en el Anexo 20.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Establecido el desempate y el otorgamiento de las bonificaciones, el comité de contratación, publica el cuadro de méritos actualizado y, procede a la adjudicación por orden de méritos y a la emisión del acta de adjudicación correspondiente para la formalización de la resolución del contrato</a:t>
                      </a: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171450" indent="-171450" algn="just" rtl="0" fontAlgn="base">
                        <a:spcBef>
                          <a:spcPts val="0"/>
                        </a:spcBef>
                        <a:spcAft>
                          <a:spcPts val="0"/>
                        </a:spcAft>
                        <a:buFont typeface="Arial" panose="020B0604020202020204" pitchFamily="34" charset="0"/>
                        <a:buChar char="•"/>
                      </a:pPr>
                      <a:r>
                        <a:rPr lang="es-ES" sz="900" dirty="0">
                          <a:latin typeface="Century Gothic" panose="020B0502020202020204" pitchFamily="34" charset="0"/>
                          <a:ea typeface="Calibri" panose="020F0502020204030204" pitchFamily="34" charset="0"/>
                          <a:cs typeface="Calibri" panose="020F0502020204030204" pitchFamily="34" charset="0"/>
                        </a:rPr>
                        <a:t>Se convoca siempre que existan plazas o bolsa de horas desiertas y/o se haya agotado el cuadro de méritos establecido para la contratación por resultados de la PN. </a:t>
                      </a:r>
                    </a:p>
                    <a:p>
                      <a:pPr marL="171450" indent="-171450" algn="just" rtl="0" fontAlgn="base">
                        <a:spcBef>
                          <a:spcPts val="0"/>
                        </a:spcBef>
                        <a:spcAft>
                          <a:spcPts val="0"/>
                        </a:spcAft>
                        <a:buFont typeface="Arial" panose="020B0604020202020204" pitchFamily="34" charset="0"/>
                        <a:buChar char="•"/>
                      </a:pPr>
                      <a:r>
                        <a:rPr lang="es-ES" sz="900" dirty="0">
                          <a:latin typeface="Century Gothic" panose="020B0502020202020204" pitchFamily="34" charset="0"/>
                          <a:ea typeface="Calibri" panose="020F0502020204030204" pitchFamily="34" charset="0"/>
                          <a:cs typeface="Calibri" panose="020F0502020204030204" pitchFamily="34" charset="0"/>
                        </a:rPr>
                        <a:t>Los postulantes deben acreditar los perfiles de formación académica conforme al </a:t>
                      </a:r>
                      <a:r>
                        <a:rPr lang="es-ES" sz="900" b="1" u="sng" dirty="0">
                          <a:latin typeface="Century Gothic" panose="020B0502020202020204" pitchFamily="34" charset="0"/>
                          <a:ea typeface="Calibri" panose="020F0502020204030204" pitchFamily="34" charset="0"/>
                          <a:cs typeface="Calibri" panose="020F0502020204030204" pitchFamily="34" charset="0"/>
                        </a:rPr>
                        <a:t>Anexo 6 </a:t>
                      </a:r>
                      <a:r>
                        <a:rPr lang="es-ES" sz="900" dirty="0">
                          <a:latin typeface="Century Gothic" panose="020B0502020202020204" pitchFamily="34" charset="0"/>
                          <a:ea typeface="Calibri" panose="020F0502020204030204" pitchFamily="34" charset="0"/>
                          <a:cs typeface="Calibri" panose="020F0502020204030204" pitchFamily="34" charset="0"/>
                        </a:rPr>
                        <a:t>de la presente norma, o los órdenes de prelación adicionales aprobados por la DRE, según corresponda.</a:t>
                      </a:r>
                      <a:endParaRPr lang="es-ES" sz="900" b="0" i="0" u="none" strike="noStrik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27866636"/>
                  </a:ext>
                </a:extLst>
              </a:tr>
              <a:tr h="167916">
                <a:tc vMerge="1">
                  <a:txBody>
                    <a:bodyPr/>
                    <a:lstStyle/>
                    <a:p>
                      <a:pPr marL="171450" indent="-171450" algn="just" rtl="0" fontAlgn="t">
                        <a:spcBef>
                          <a:spcPts val="0"/>
                        </a:spcBef>
                        <a:spcAft>
                          <a:spcPts val="0"/>
                        </a:spcAft>
                        <a:buFont typeface="Arial" panose="020B0604020202020204" pitchFamily="34" charset="0"/>
                        <a:buChar char="•"/>
                      </a:pPr>
                      <a:endParaRPr lang="es-ES" sz="800" b="1" i="0" u="sng" strike="noStrike" dirty="0">
                        <a:solidFill>
                          <a:schemeClr val="bg1"/>
                        </a:solidFill>
                        <a:effectLst/>
                        <a:latin typeface="Arial" panose="020B0604020202020204" pitchFamily="34" charset="0"/>
                      </a:endParaRP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2">
                  <a:txBody>
                    <a:bodyPr/>
                    <a:lstStyle/>
                    <a:p>
                      <a:pPr marL="0" marR="0" lvl="0" indent="0" algn="just" defTabSz="914400" rtl="0" eaLnBrk="1" fontAlgn="t" latinLnBrk="0" hangingPunct="1">
                        <a:lnSpc>
                          <a:spcPct val="100000"/>
                        </a:lnSpc>
                        <a:spcBef>
                          <a:spcPts val="0"/>
                        </a:spcBef>
                        <a:spcAft>
                          <a:spcPts val="0"/>
                        </a:spcAft>
                        <a:buClr>
                          <a:srgbClr val="000000"/>
                        </a:buClr>
                        <a:buSzTx/>
                        <a:buFont typeface="Arial"/>
                        <a:buNone/>
                        <a:tabLst/>
                        <a:defRPr/>
                      </a:pPr>
                      <a:r>
                        <a:rPr lang="es-ES" sz="900" b="1" i="0" u="none" strike="noStrike" cap="none" dirty="0">
                          <a:solidFill>
                            <a:schemeClr val="bg1"/>
                          </a:solidFill>
                          <a:effectLst/>
                          <a:latin typeface="Century Gothic" panose="020B0502020202020204" pitchFamily="34" charset="0"/>
                          <a:ea typeface="Calibri" panose="020F0502020204030204" pitchFamily="34" charset="0"/>
                          <a:cs typeface="Calibri" panose="020F0502020204030204" pitchFamily="34" charset="0"/>
                          <a:sym typeface="Arial"/>
                        </a:rPr>
                        <a:t>Contratación por situaciones diferenciadas:</a:t>
                      </a:r>
                    </a:p>
                  </a:txBody>
                  <a:tcPr marL="42190" marR="42190" marT="26415" marB="26415">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s-PE"/>
                    </a:p>
                  </a:txBody>
                  <a:tcPr>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xmlns="" val="1665932050"/>
                  </a:ext>
                </a:extLst>
              </a:tr>
              <a:tr h="1220085">
                <a:tc vMerge="1">
                  <a:txBody>
                    <a:bodyPr/>
                    <a:lstStyle/>
                    <a:p>
                      <a:pPr marL="171450" marR="1270" lvl="0" indent="-171450" algn="just" defTabSz="914400" rtl="0" eaLnBrk="1" fontAlgn="base"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s-ES" sz="800" dirty="0">
                        <a:effectLst/>
                      </a:endParaRPr>
                    </a:p>
                  </a:txBody>
                  <a:tcPr marL="42190" marR="42190" marT="26415" marB="2641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Pueden ser propuestas desde la </a:t>
                      </a:r>
                      <a:r>
                        <a:rPr lang="es-ES" sz="900" b="1"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segunda etapa</a:t>
                      </a: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En plazas que se ubican en IIEE por convenio, y/o en IIEE gestionadas por las Instituciones Armadas, o IIEE que tienen la facultad de proponer de acuerdo con su convenio. Pueden ser propuestas desde la segunda etapa.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En plazas vacantes o en bolsa de horas con mayor asignación de horas en el área curricular de religión, a propuesta de la ODEC.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Las horas del área curricular de Educación Física del nivel primaria igual o menor a quince (15) horas, que quedaron desiertas de la segunda etapa, a propuesta del director de la IE. En plazas vacantes por reemplazo. </a:t>
                      </a:r>
                    </a:p>
                    <a:p>
                      <a:pPr marL="171450" marR="0" indent="-171450" algn="just" rtl="0" fontAlgn="base">
                        <a:lnSpc>
                          <a:spcPct val="100000"/>
                        </a:lnSpc>
                        <a:spcBef>
                          <a:spcPts val="0"/>
                        </a:spcBef>
                        <a:spcAft>
                          <a:spcPts val="0"/>
                        </a:spcAft>
                        <a:buClr>
                          <a:srgbClr val="000000"/>
                        </a:buClr>
                        <a:buFont typeface="Arial" panose="020B0604020202020204" pitchFamily="34" charset="0"/>
                        <a:buChar char="•"/>
                      </a:pPr>
                      <a:r>
                        <a:rPr lang="es-ES" sz="900" b="0" i="0" u="none" strike="noStrike" cap="none"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sym typeface="Arial"/>
                        </a:rPr>
                        <a:t>En las bolsas de horas, de secundaria EBR o EBA ciclo avanzado, iguales o menores a 15 horas que resulten desiertas en la segunda etapa y las plazas que queden desiertas luego de la tercera etapa, a propuesta del director de la IE.</a:t>
                      </a:r>
                    </a:p>
                  </a:txBody>
                  <a:tcPr marL="42190" marR="42190" marT="26415" marB="26415">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PE"/>
                    </a:p>
                  </a:txBody>
                  <a:tcPr/>
                </a:tc>
                <a:extLst>
                  <a:ext uri="{0D108BD9-81ED-4DB2-BD59-A6C34878D82A}">
                    <a16:rowId xmlns:a16="http://schemas.microsoft.com/office/drawing/2014/main" xmlns="" val="475848031"/>
                  </a:ext>
                </a:extLst>
              </a:tr>
            </a:tbl>
          </a:graphicData>
        </a:graphic>
      </p:graphicFrame>
      <p:sp>
        <p:nvSpPr>
          <p:cNvPr id="4" name="Rectangle 1">
            <a:extLst>
              <a:ext uri="{FF2B5EF4-FFF2-40B4-BE49-F238E27FC236}">
                <a16:creationId xmlns:a16="http://schemas.microsoft.com/office/drawing/2014/main" xmlns="" id="{7E21AB77-88F4-A344-490B-9020697FB60A}"/>
              </a:ext>
            </a:extLst>
          </p:cNvPr>
          <p:cNvSpPr>
            <a:spLocks noChangeArrowheads="1"/>
          </p:cNvSpPr>
          <p:nvPr/>
        </p:nvSpPr>
        <p:spPr bwMode="auto">
          <a:xfrm>
            <a:off x="3116263" y="115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0" y="4698880"/>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 xmlns:a16="http://schemas.microsoft.com/office/drawing/2014/main"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 xmlns:a16="http://schemas.microsoft.com/office/drawing/2014/main"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pic>
        <p:nvPicPr>
          <p:cNvPr id="2" name="Imagen 1">
            <a:extLst>
              <a:ext uri="{FF2B5EF4-FFF2-40B4-BE49-F238E27FC236}">
                <a16:creationId xmlns="" xmlns:a16="http://schemas.microsoft.com/office/drawing/2014/main" id="{90792FBD-B34F-77D1-30D1-C5F03C4CA9E9}"/>
              </a:ext>
            </a:extLst>
          </p:cNvPr>
          <p:cNvPicPr>
            <a:picLocks noChangeAspect="1"/>
          </p:cNvPicPr>
          <p:nvPr/>
        </p:nvPicPr>
        <p:blipFill>
          <a:blip r:embed="rId5"/>
          <a:srcRect b="42640"/>
          <a:stretch/>
        </p:blipFill>
        <p:spPr>
          <a:xfrm>
            <a:off x="532246" y="661939"/>
            <a:ext cx="3852718" cy="3568163"/>
          </a:xfrm>
          <a:prstGeom prst="rect">
            <a:avLst/>
          </a:prstGeom>
        </p:spPr>
      </p:pic>
      <p:sp>
        <p:nvSpPr>
          <p:cNvPr id="6" name="AutoShape 2">
            <a:extLst>
              <a:ext uri="{FF2B5EF4-FFF2-40B4-BE49-F238E27FC236}">
                <a16:creationId xmlns="" xmlns:a16="http://schemas.microsoft.com/office/drawing/2014/main" id="{6087CAA9-D0C6-6DC8-0B6D-DD2BBF5311A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 xmlns:a16="http://schemas.microsoft.com/office/drawing/2014/main" id="{FBE25934-2897-F602-31F8-33E639AF5BA5}"/>
              </a:ext>
            </a:extLst>
          </p:cNvPr>
          <p:cNvPicPr>
            <a:picLocks noChangeAspect="1"/>
          </p:cNvPicPr>
          <p:nvPr/>
        </p:nvPicPr>
        <p:blipFill>
          <a:blip r:embed="rId5"/>
          <a:srcRect t="57239"/>
          <a:stretch/>
        </p:blipFill>
        <p:spPr>
          <a:xfrm>
            <a:off x="4572000" y="792912"/>
            <a:ext cx="3902765" cy="3128183"/>
          </a:xfrm>
          <a:prstGeom prst="rect">
            <a:avLst/>
          </a:prstGeom>
        </p:spPr>
      </p:pic>
      <p:sp>
        <p:nvSpPr>
          <p:cNvPr id="8" name="AutoShape 2">
            <a:extLst>
              <a:ext uri="{FF2B5EF4-FFF2-40B4-BE49-F238E27FC236}">
                <a16:creationId xmlns="" xmlns:a16="http://schemas.microsoft.com/office/drawing/2014/main" id="{513BEBCA-D1C3-8095-9A15-E4AAB36AA025}"/>
              </a:ext>
            </a:extLst>
          </p:cNvPr>
          <p:cNvSpPr>
            <a:spLocks noChangeAspect="1" noChangeArrowheads="1"/>
          </p:cNvSpPr>
          <p:nvPr/>
        </p:nvSpPr>
        <p:spPr bwMode="auto">
          <a:xfrm>
            <a:off x="8725914" y="2357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3950421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0" y="4698880"/>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 xmlns:a16="http://schemas.microsoft.com/office/drawing/2014/main"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 xmlns:a16="http://schemas.microsoft.com/office/drawing/2014/main"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6" name="AutoShape 2">
            <a:extLst>
              <a:ext uri="{FF2B5EF4-FFF2-40B4-BE49-F238E27FC236}">
                <a16:creationId xmlns="" xmlns:a16="http://schemas.microsoft.com/office/drawing/2014/main" id="{6087CAA9-D0C6-6DC8-0B6D-DD2BBF5311A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 name="AutoShape 2">
            <a:extLst>
              <a:ext uri="{FF2B5EF4-FFF2-40B4-BE49-F238E27FC236}">
                <a16:creationId xmlns="" xmlns:a16="http://schemas.microsoft.com/office/drawing/2014/main" id="{513BEBCA-D1C3-8095-9A15-E4AAB36AA025}"/>
              </a:ext>
            </a:extLst>
          </p:cNvPr>
          <p:cNvSpPr>
            <a:spLocks noChangeAspect="1" noChangeArrowheads="1"/>
          </p:cNvSpPr>
          <p:nvPr/>
        </p:nvSpPr>
        <p:spPr bwMode="auto">
          <a:xfrm>
            <a:off x="8725914" y="23570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3" name="Imagen 2">
            <a:extLst>
              <a:ext uri="{FF2B5EF4-FFF2-40B4-BE49-F238E27FC236}">
                <a16:creationId xmlns="" xmlns:a16="http://schemas.microsoft.com/office/drawing/2014/main" id="{61A49580-D85E-8C60-7549-6FC0ACED494C}"/>
              </a:ext>
            </a:extLst>
          </p:cNvPr>
          <p:cNvPicPr>
            <a:picLocks noChangeAspect="1"/>
          </p:cNvPicPr>
          <p:nvPr/>
        </p:nvPicPr>
        <p:blipFill>
          <a:blip r:embed="rId5"/>
          <a:srcRect t="16886"/>
          <a:stretch/>
        </p:blipFill>
        <p:spPr>
          <a:xfrm>
            <a:off x="568494" y="953039"/>
            <a:ext cx="7784154" cy="3348797"/>
          </a:xfrm>
          <a:prstGeom prst="rect">
            <a:avLst/>
          </a:prstGeom>
        </p:spPr>
      </p:pic>
      <p:sp>
        <p:nvSpPr>
          <p:cNvPr id="9" name="CuadroTexto 8">
            <a:extLst>
              <a:ext uri="{FF2B5EF4-FFF2-40B4-BE49-F238E27FC236}">
                <a16:creationId xmlns="" xmlns:a16="http://schemas.microsoft.com/office/drawing/2014/main" id="{F5E42601-9379-EC92-5547-F96EA6EE74F1}"/>
              </a:ext>
            </a:extLst>
          </p:cNvPr>
          <p:cNvSpPr txBox="1"/>
          <p:nvPr/>
        </p:nvSpPr>
        <p:spPr>
          <a:xfrm>
            <a:off x="822349" y="549869"/>
            <a:ext cx="6302355" cy="369332"/>
          </a:xfrm>
          <a:prstGeom prst="rect">
            <a:avLst/>
          </a:prstGeom>
          <a:noFill/>
        </p:spPr>
        <p:txBody>
          <a:bodyPr wrap="square">
            <a:spAutoFit/>
          </a:bodyPr>
          <a:lstStyle/>
          <a:p>
            <a:pPr marL="0" lvl="0" indent="0" algn="l" rtl="0">
              <a:spcBef>
                <a:spcPts val="0"/>
              </a:spcBef>
              <a:spcAft>
                <a:spcPts val="0"/>
              </a:spcAft>
              <a:buNone/>
            </a:pPr>
            <a:r>
              <a:rPr lang="es-419" sz="1800" b="1" dirty="0">
                <a:solidFill>
                  <a:srgbClr val="FF0000"/>
                </a:solidFill>
                <a:latin typeface="Century Gothic"/>
                <a:ea typeface="Century Gothic"/>
                <a:cs typeface="Century Gothic"/>
                <a:sym typeface="Century Gothic"/>
              </a:rPr>
              <a:t>Datos de </a:t>
            </a:r>
            <a:r>
              <a:rPr lang="es-419" sz="1800" b="1" dirty="0" smtClean="0">
                <a:solidFill>
                  <a:srgbClr val="FF0000"/>
                </a:solidFill>
                <a:latin typeface="Century Gothic"/>
                <a:ea typeface="Century Gothic"/>
                <a:cs typeface="Century Gothic"/>
                <a:sym typeface="Century Gothic"/>
              </a:rPr>
              <a:t>contacto del equipo de PAD</a:t>
            </a:r>
            <a:endParaRPr lang="es-419" sz="1800" b="1" dirty="0">
              <a:solidFill>
                <a:srgbClr val="FF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27299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0" y="4698880"/>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 xmlns:a16="http://schemas.microsoft.com/office/drawing/2014/main"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 xmlns:a16="http://schemas.microsoft.com/office/drawing/2014/main"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 name="CuadroTexto 2">
            <a:extLst>
              <a:ext uri="{FF2B5EF4-FFF2-40B4-BE49-F238E27FC236}">
                <a16:creationId xmlns="" xmlns:a16="http://schemas.microsoft.com/office/drawing/2014/main" id="{F5E42601-9379-EC92-5547-F96EA6EE74F1}"/>
              </a:ext>
            </a:extLst>
          </p:cNvPr>
          <p:cNvSpPr txBox="1"/>
          <p:nvPr/>
        </p:nvSpPr>
        <p:spPr>
          <a:xfrm>
            <a:off x="853819" y="678321"/>
            <a:ext cx="6302355" cy="369332"/>
          </a:xfrm>
          <a:prstGeom prst="rect">
            <a:avLst/>
          </a:prstGeom>
          <a:noFill/>
        </p:spPr>
        <p:txBody>
          <a:bodyPr wrap="square">
            <a:spAutoFit/>
          </a:bodyPr>
          <a:lstStyle/>
          <a:p>
            <a:pPr marL="0" lvl="0" indent="0" algn="l" rtl="0">
              <a:spcBef>
                <a:spcPts val="0"/>
              </a:spcBef>
              <a:spcAft>
                <a:spcPts val="0"/>
              </a:spcAft>
              <a:buNone/>
            </a:pPr>
            <a:r>
              <a:rPr lang="es-419" sz="1800" b="1" dirty="0">
                <a:solidFill>
                  <a:srgbClr val="FF0000"/>
                </a:solidFill>
                <a:latin typeface="Century Gothic"/>
                <a:ea typeface="Century Gothic"/>
                <a:cs typeface="Century Gothic"/>
                <a:sym typeface="Century Gothic"/>
              </a:rPr>
              <a:t>Datos de </a:t>
            </a:r>
            <a:r>
              <a:rPr lang="es-419" sz="1800" b="1" dirty="0" smtClean="0">
                <a:solidFill>
                  <a:srgbClr val="FF0000"/>
                </a:solidFill>
                <a:latin typeface="Century Gothic"/>
                <a:ea typeface="Century Gothic"/>
                <a:cs typeface="Century Gothic"/>
                <a:sym typeface="Century Gothic"/>
              </a:rPr>
              <a:t>contacto del equipo de soporte normativo</a:t>
            </a:r>
            <a:endParaRPr lang="es-419" sz="1800" b="1" dirty="0">
              <a:solidFill>
                <a:srgbClr val="FF0000"/>
              </a:solidFill>
              <a:latin typeface="Century Gothic"/>
              <a:ea typeface="Century Gothic"/>
              <a:cs typeface="Century Gothic"/>
              <a:sym typeface="Century Gothic"/>
            </a:endParaRPr>
          </a:p>
        </p:txBody>
      </p:sp>
      <p:pic>
        <p:nvPicPr>
          <p:cNvPr id="2" name="Imagen 1">
            <a:extLst>
              <a:ext uri="{FF2B5EF4-FFF2-40B4-BE49-F238E27FC236}">
                <a16:creationId xmlns="" xmlns:a16="http://schemas.microsoft.com/office/drawing/2014/main" id="{3E8F7303-16BA-5A5A-0315-C3D2B47EA1F6}"/>
              </a:ext>
            </a:extLst>
          </p:cNvPr>
          <p:cNvPicPr>
            <a:picLocks noChangeAspect="1"/>
          </p:cNvPicPr>
          <p:nvPr/>
        </p:nvPicPr>
        <p:blipFill>
          <a:blip r:embed="rId5"/>
          <a:stretch>
            <a:fillRect/>
          </a:stretch>
        </p:blipFill>
        <p:spPr>
          <a:xfrm>
            <a:off x="0" y="1149562"/>
            <a:ext cx="9144000" cy="2747394"/>
          </a:xfrm>
          <a:prstGeom prst="rect">
            <a:avLst/>
          </a:prstGeom>
        </p:spPr>
      </p:pic>
    </p:spTree>
    <p:extLst>
      <p:ext uri="{BB962C8B-B14F-4D97-AF65-F5344CB8AC3E}">
        <p14:creationId xmlns:p14="http://schemas.microsoft.com/office/powerpoint/2010/main" val="406955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2E45"/>
        </a:solidFill>
        <a:effectLst/>
      </p:bgPr>
    </p:bg>
    <p:spTree>
      <p:nvGrpSpPr>
        <p:cNvPr id="1" name="Shape 151"/>
        <p:cNvGrpSpPr/>
        <p:nvPr/>
      </p:nvGrpSpPr>
      <p:grpSpPr>
        <a:xfrm>
          <a:off x="0" y="0"/>
          <a:ext cx="0" cy="0"/>
          <a:chOff x="0" y="0"/>
          <a:chExt cx="0" cy="0"/>
        </a:xfrm>
      </p:grpSpPr>
      <p:pic>
        <p:nvPicPr>
          <p:cNvPr id="152" name="Google Shape;152;p19" title="Fondo-01.jp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3" name="Google Shape;153;p19"/>
          <p:cNvSpPr/>
          <p:nvPr/>
        </p:nvSpPr>
        <p:spPr>
          <a:xfrm rot="10800000">
            <a:off x="0" y="-26"/>
            <a:ext cx="9144000" cy="622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56" name="Google Shape;156;p19"/>
          <p:cNvSpPr txBox="1"/>
          <p:nvPr/>
        </p:nvSpPr>
        <p:spPr>
          <a:xfrm rot="5400000">
            <a:off x="-764393" y="3539850"/>
            <a:ext cx="688200" cy="576000"/>
          </a:xfrm>
          <a:prstGeom prst="rect">
            <a:avLst/>
          </a:prstGeom>
          <a:solidFill>
            <a:srgbClr val="ED2E45"/>
          </a:solidFill>
          <a:ln>
            <a:noFill/>
          </a:ln>
        </p:spPr>
        <p:txBody>
          <a:bodyPr spcFirstLastPara="1" wrap="square" lIns="112900" tIns="56450" rIns="112900" bIns="56450" anchor="ctr" anchorCtr="0">
            <a:normAutofit/>
          </a:bodyPr>
          <a:lstStyle/>
          <a:p>
            <a:pPr marL="0" marR="0" lvl="0" indent="0" algn="ctr" rtl="0">
              <a:lnSpc>
                <a:spcPct val="90000"/>
              </a:lnSpc>
              <a:spcBef>
                <a:spcPts val="0"/>
              </a:spcBef>
              <a:spcAft>
                <a:spcPts val="0"/>
              </a:spcAft>
              <a:buClr>
                <a:srgbClr val="FFFFFF"/>
              </a:buClr>
              <a:buSzPts val="3458"/>
              <a:buFont typeface="Arial"/>
              <a:buNone/>
            </a:pPr>
            <a:endParaRPr sz="2840" b="0" i="0" u="none" strike="noStrike" cap="none">
              <a:solidFill>
                <a:srgbClr val="FFFFFF"/>
              </a:solidFill>
              <a:latin typeface="Poppins"/>
              <a:ea typeface="Poppins"/>
              <a:cs typeface="Poppins"/>
              <a:sym typeface="Poppins"/>
            </a:endParaRPr>
          </a:p>
        </p:txBody>
      </p:sp>
      <p:sp>
        <p:nvSpPr>
          <p:cNvPr id="157" name="Google Shape;157;p19"/>
          <p:cNvSpPr txBox="1"/>
          <p:nvPr/>
        </p:nvSpPr>
        <p:spPr>
          <a:xfrm rot="5400000">
            <a:off x="-764393" y="4511400"/>
            <a:ext cx="688200" cy="576000"/>
          </a:xfrm>
          <a:prstGeom prst="rect">
            <a:avLst/>
          </a:prstGeom>
          <a:solidFill>
            <a:srgbClr val="434343"/>
          </a:solidFill>
          <a:ln>
            <a:noFill/>
          </a:ln>
        </p:spPr>
        <p:txBody>
          <a:bodyPr spcFirstLastPara="1" wrap="square" lIns="112900" tIns="56450" rIns="112900" bIns="56450" anchor="ctr" anchorCtr="0">
            <a:normAutofit/>
          </a:bodyPr>
          <a:lstStyle/>
          <a:p>
            <a:pPr marL="0" marR="0" lvl="0" indent="0" algn="ctr" rtl="0">
              <a:lnSpc>
                <a:spcPct val="90000"/>
              </a:lnSpc>
              <a:spcBef>
                <a:spcPts val="0"/>
              </a:spcBef>
              <a:spcAft>
                <a:spcPts val="0"/>
              </a:spcAft>
              <a:buClr>
                <a:srgbClr val="FFFFFF"/>
              </a:buClr>
              <a:buSzPts val="3458"/>
              <a:buFont typeface="Arial"/>
              <a:buNone/>
            </a:pPr>
            <a:endParaRPr sz="2840" b="0" i="0" u="none" strike="noStrike" cap="none">
              <a:solidFill>
                <a:srgbClr val="FFFFFF"/>
              </a:solidFill>
              <a:latin typeface="Poppins"/>
              <a:ea typeface="Poppins"/>
              <a:cs typeface="Poppins"/>
              <a:sym typeface="Poppins"/>
            </a:endParaRPr>
          </a:p>
        </p:txBody>
      </p:sp>
      <p:sp>
        <p:nvSpPr>
          <p:cNvPr id="158" name="Google Shape;158;p19"/>
          <p:cNvSpPr txBox="1"/>
          <p:nvPr/>
        </p:nvSpPr>
        <p:spPr>
          <a:xfrm>
            <a:off x="688200" y="2171775"/>
            <a:ext cx="6570000" cy="9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6200" b="1" dirty="0">
                <a:solidFill>
                  <a:srgbClr val="FFFFFF"/>
                </a:solidFill>
                <a:latin typeface="Century Gothic"/>
                <a:ea typeface="Century Gothic"/>
                <a:cs typeface="Century Gothic"/>
                <a:sym typeface="Century Gothic"/>
              </a:rPr>
              <a:t>GRACIAS</a:t>
            </a:r>
            <a:endParaRPr sz="6200" b="1" dirty="0">
              <a:solidFill>
                <a:srgbClr val="FFFFFF"/>
              </a:solidFill>
              <a:latin typeface="Century Gothic"/>
              <a:ea typeface="Century Gothic"/>
              <a:cs typeface="Century Gothic"/>
              <a:sym typeface="Century Gothic"/>
            </a:endParaRPr>
          </a:p>
        </p:txBody>
      </p:sp>
      <p:cxnSp>
        <p:nvCxnSpPr>
          <p:cNvPr id="159" name="Google Shape;159;p19"/>
          <p:cNvCxnSpPr/>
          <p:nvPr/>
        </p:nvCxnSpPr>
        <p:spPr>
          <a:xfrm>
            <a:off x="809625" y="3248025"/>
            <a:ext cx="3505200" cy="0"/>
          </a:xfrm>
          <a:prstGeom prst="straightConnector1">
            <a:avLst/>
          </a:prstGeom>
          <a:noFill/>
          <a:ln w="19050" cap="flat" cmpd="sng">
            <a:solidFill>
              <a:srgbClr val="FFFFFF"/>
            </a:solidFill>
            <a:prstDash val="solid"/>
            <a:round/>
            <a:headEnd type="none" w="med" len="med"/>
            <a:tailEnd type="none" w="med" len="med"/>
          </a:ln>
        </p:spPr>
      </p:cxnSp>
      <p:pic>
        <p:nvPicPr>
          <p:cNvPr id="4" name="Google Shape;57;p13">
            <a:extLst>
              <a:ext uri="{FF2B5EF4-FFF2-40B4-BE49-F238E27FC236}">
                <a16:creationId xmlns:a16="http://schemas.microsoft.com/office/drawing/2014/main" xmlns="" id="{5F4470A1-4B0F-859E-17D6-E8308D948F8E}"/>
              </a:ext>
            </a:extLst>
          </p:cNvPr>
          <p:cNvPicPr preferRelativeResize="0"/>
          <p:nvPr/>
        </p:nvPicPr>
        <p:blipFill rotWithShape="1">
          <a:blip r:embed="rId4">
            <a:alphaModFix/>
          </a:blip>
          <a:srcRect/>
          <a:stretch/>
        </p:blipFill>
        <p:spPr>
          <a:xfrm>
            <a:off x="809625" y="152329"/>
            <a:ext cx="1762760" cy="339976"/>
          </a:xfrm>
          <a:prstGeom prst="rect">
            <a:avLst/>
          </a:prstGeom>
          <a:noFill/>
          <a:ln>
            <a:noFill/>
          </a:ln>
        </p:spPr>
      </p:pic>
      <p:pic>
        <p:nvPicPr>
          <p:cNvPr id="5" name="Imagen 4">
            <a:extLst>
              <a:ext uri="{FF2B5EF4-FFF2-40B4-BE49-F238E27FC236}">
                <a16:creationId xmlns:a16="http://schemas.microsoft.com/office/drawing/2014/main" xmlns="" id="{55EA80C8-5299-776B-FF04-43BC493956AE}"/>
              </a:ext>
            </a:extLst>
          </p:cNvPr>
          <p:cNvPicPr>
            <a:picLocks noChangeAspect="1"/>
          </p:cNvPicPr>
          <p:nvPr/>
        </p:nvPicPr>
        <p:blipFill>
          <a:blip r:embed="rId5"/>
          <a:stretch>
            <a:fillRect/>
          </a:stretch>
        </p:blipFill>
        <p:spPr>
          <a:xfrm>
            <a:off x="7312855" y="45738"/>
            <a:ext cx="1068259" cy="5532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p:nvPr/>
        </p:nvSpPr>
        <p:spPr>
          <a:xfrm>
            <a:off x="3015150" y="2202250"/>
            <a:ext cx="6129000" cy="142995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 name="Google Shape;68;p14"/>
          <p:cNvSpPr/>
          <p:nvPr/>
        </p:nvSpPr>
        <p:spPr>
          <a:xfrm rot="10800000">
            <a:off x="0" y="-150"/>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pic>
        <p:nvPicPr>
          <p:cNvPr id="70" name="Google Shape;70;p14" hidden="1"/>
          <p:cNvPicPr preferRelativeResize="0"/>
          <p:nvPr/>
        </p:nvPicPr>
        <p:blipFill rotWithShape="1">
          <a:blip r:embed="rId3">
            <a:alphaModFix/>
          </a:blip>
          <a:srcRect/>
          <a:stretch/>
        </p:blipFill>
        <p:spPr>
          <a:xfrm>
            <a:off x="862225" y="127028"/>
            <a:ext cx="1528719" cy="294836"/>
          </a:xfrm>
          <a:prstGeom prst="rect">
            <a:avLst/>
          </a:prstGeom>
          <a:noFill/>
          <a:ln>
            <a:noFill/>
          </a:ln>
        </p:spPr>
      </p:pic>
      <p:sp>
        <p:nvSpPr>
          <p:cNvPr id="71" name="Google Shape;71;p14"/>
          <p:cNvSpPr txBox="1"/>
          <p:nvPr/>
        </p:nvSpPr>
        <p:spPr>
          <a:xfrm>
            <a:off x="1145550" y="2137525"/>
            <a:ext cx="1869600" cy="1559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419" sz="9600" b="1" dirty="0" smtClean="0">
                <a:solidFill>
                  <a:srgbClr val="ED2E45"/>
                </a:solidFill>
                <a:latin typeface="Century Gothic"/>
                <a:ea typeface="Century Gothic"/>
                <a:cs typeface="Century Gothic"/>
                <a:sym typeface="Century Gothic"/>
              </a:rPr>
              <a:t>01</a:t>
            </a:r>
            <a:endParaRPr sz="9600" b="1" dirty="0">
              <a:solidFill>
                <a:srgbClr val="ED2E45"/>
              </a:solidFill>
              <a:latin typeface="Century Gothic"/>
              <a:ea typeface="Century Gothic"/>
              <a:cs typeface="Century Gothic"/>
              <a:sym typeface="Century Gothic"/>
            </a:endParaRPr>
          </a:p>
        </p:txBody>
      </p:sp>
      <p:sp>
        <p:nvSpPr>
          <p:cNvPr id="72" name="Google Shape;72;p14"/>
          <p:cNvSpPr txBox="1"/>
          <p:nvPr/>
        </p:nvSpPr>
        <p:spPr>
          <a:xfrm>
            <a:off x="3192525" y="2328375"/>
            <a:ext cx="5427600" cy="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419" sz="3600" b="1" dirty="0">
                <a:solidFill>
                  <a:schemeClr val="lt1"/>
                </a:solidFill>
                <a:latin typeface="Century Gothic"/>
                <a:ea typeface="Century Gothic"/>
                <a:cs typeface="Century Gothic"/>
                <a:sym typeface="Century Gothic"/>
              </a:rPr>
              <a:t>Renovación docente </a:t>
            </a:r>
            <a:endParaRPr sz="3600" b="1" dirty="0">
              <a:solidFill>
                <a:schemeClr val="lt1"/>
              </a:solidFill>
              <a:latin typeface="Century Gothic"/>
              <a:ea typeface="Century Gothic"/>
              <a:cs typeface="Century Gothic"/>
              <a:sym typeface="Century Gothic"/>
            </a:endParaRPr>
          </a:p>
        </p:txBody>
      </p:sp>
      <p:pic>
        <p:nvPicPr>
          <p:cNvPr id="4" name="Imagen 3">
            <a:extLst>
              <a:ext uri="{FF2B5EF4-FFF2-40B4-BE49-F238E27FC236}">
                <a16:creationId xmlns:a16="http://schemas.microsoft.com/office/drawing/2014/main" xmlns="" id="{AD20EFB6-E501-BDE5-DA79-41F6229C4EF2}"/>
              </a:ext>
            </a:extLst>
          </p:cNvPr>
          <p:cNvPicPr>
            <a:picLocks noChangeAspect="1"/>
          </p:cNvPicPr>
          <p:nvPr/>
        </p:nvPicPr>
        <p:blipFill>
          <a:blip r:embed="rId4"/>
          <a:stretch>
            <a:fillRect/>
          </a:stretch>
        </p:blipFill>
        <p:spPr>
          <a:xfrm>
            <a:off x="7416702" y="34550"/>
            <a:ext cx="864712" cy="447488"/>
          </a:xfrm>
          <a:prstGeom prst="rect">
            <a:avLst/>
          </a:prstGeom>
        </p:spPr>
      </p:pic>
      <p:pic>
        <p:nvPicPr>
          <p:cNvPr id="2" name="Imagen 1">
            <a:extLst>
              <a:ext uri="{FF2B5EF4-FFF2-40B4-BE49-F238E27FC236}">
                <a16:creationId xmlns:a16="http://schemas.microsoft.com/office/drawing/2014/main" xmlns="" id="{232146BF-672A-0D7A-5BD6-B8718E3FFC5C}"/>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02199" y="78628"/>
            <a:ext cx="1528719" cy="331627"/>
          </a:xfrm>
          <a:prstGeom prst="rect">
            <a:avLst/>
          </a:prstGeom>
        </p:spPr>
      </p:pic>
    </p:spTree>
    <p:extLst>
      <p:ext uri="{BB962C8B-B14F-4D97-AF65-F5344CB8AC3E}">
        <p14:creationId xmlns:p14="http://schemas.microsoft.com/office/powerpoint/2010/main" val="423683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0" y="4698880"/>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grpSp>
        <p:nvGrpSpPr>
          <p:cNvPr id="3" name="Google Shape;929;p32">
            <a:extLst>
              <a:ext uri="{FF2B5EF4-FFF2-40B4-BE49-F238E27FC236}">
                <a16:creationId xmlns:a16="http://schemas.microsoft.com/office/drawing/2014/main" xmlns="" id="{91E95E4A-31AB-F147-884A-0E2F543A5E32}"/>
              </a:ext>
            </a:extLst>
          </p:cNvPr>
          <p:cNvGrpSpPr/>
          <p:nvPr/>
        </p:nvGrpSpPr>
        <p:grpSpPr>
          <a:xfrm>
            <a:off x="116958" y="960289"/>
            <a:ext cx="5754188" cy="791050"/>
            <a:chOff x="852325" y="1239125"/>
            <a:chExt cx="6283302" cy="791050"/>
          </a:xfrm>
        </p:grpSpPr>
        <p:sp>
          <p:nvSpPr>
            <p:cNvPr id="6" name="Google Shape;930;p32">
              <a:extLst>
                <a:ext uri="{FF2B5EF4-FFF2-40B4-BE49-F238E27FC236}">
                  <a16:creationId xmlns:a16="http://schemas.microsoft.com/office/drawing/2014/main" xmlns="" id="{103826F8-CAC0-2A79-CF34-4E425F5A45A6}"/>
                </a:ext>
              </a:extLst>
            </p:cNvPr>
            <p:cNvSpPr/>
            <p:nvPr/>
          </p:nvSpPr>
          <p:spPr>
            <a:xfrm>
              <a:off x="852325" y="14783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tx1"/>
              </a:solidFill>
              <a:prstDash val="solid"/>
              <a:round/>
              <a:headEnd type="none" w="med" len="med"/>
              <a:tailEnd type="oval" w="med" len="med"/>
            </a:ln>
          </p:spPr>
        </p:sp>
        <p:sp>
          <p:nvSpPr>
            <p:cNvPr id="7" name="Google Shape;932;p32">
              <a:extLst>
                <a:ext uri="{FF2B5EF4-FFF2-40B4-BE49-F238E27FC236}">
                  <a16:creationId xmlns:a16="http://schemas.microsoft.com/office/drawing/2014/main" xmlns="" id="{894978F1-7144-9151-346F-9382B4884D26}"/>
                </a:ext>
              </a:extLst>
            </p:cNvPr>
            <p:cNvSpPr/>
            <p:nvPr/>
          </p:nvSpPr>
          <p:spPr>
            <a:xfrm>
              <a:off x="2325707" y="1275646"/>
              <a:ext cx="4809920" cy="478500"/>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marL="0" lvl="0" indent="0" algn="just" rtl="0">
                <a:spcBef>
                  <a:spcPts val="0"/>
                </a:spcBef>
                <a:spcAft>
                  <a:spcPts val="0"/>
                </a:spcAft>
                <a:buClr>
                  <a:srgbClr val="000000"/>
                </a:buClr>
                <a:buSzPts val="1100"/>
                <a:buFont typeface="Arial"/>
                <a:buNone/>
              </a:pPr>
              <a:r>
                <a:rPr lang="es-ES" sz="1200" b="1" dirty="0">
                  <a:solidFill>
                    <a:schemeClr val="tx1"/>
                  </a:solidFill>
                  <a:latin typeface="Century Gothic" panose="020B0502020202020204" pitchFamily="34" charset="0"/>
                  <a:cs typeface="Arial MT"/>
                </a:rPr>
                <a:t>Comité: </a:t>
              </a:r>
              <a:r>
                <a:rPr lang="es-ES" sz="1200" dirty="0">
                  <a:solidFill>
                    <a:schemeClr val="tx1"/>
                  </a:solidFill>
                  <a:latin typeface="Century Gothic" panose="020B0502020202020204" pitchFamily="34" charset="0"/>
                  <a:cs typeface="Arial MT"/>
                </a:rPr>
                <a:t>Conformación de Comité de Evaluación</a:t>
              </a:r>
              <a:endParaRPr sz="1200" dirty="0">
                <a:solidFill>
                  <a:schemeClr val="tx1"/>
                </a:solidFill>
                <a:latin typeface="Century Gothic" panose="020B0502020202020204" pitchFamily="34" charset="0"/>
                <a:ea typeface="Roboto"/>
                <a:cs typeface="Roboto"/>
                <a:sym typeface="Roboto"/>
              </a:endParaRPr>
            </a:p>
          </p:txBody>
        </p:sp>
        <p:cxnSp>
          <p:nvCxnSpPr>
            <p:cNvPr id="8" name="Google Shape;933;p32">
              <a:extLst>
                <a:ext uri="{FF2B5EF4-FFF2-40B4-BE49-F238E27FC236}">
                  <a16:creationId xmlns:a16="http://schemas.microsoft.com/office/drawing/2014/main" xmlns="" id="{527F8547-F4CE-96BA-DF81-080BE697DC45}"/>
                </a:ext>
              </a:extLst>
            </p:cNvPr>
            <p:cNvCxnSpPr>
              <a:cxnSpLocks/>
            </p:cNvCxnSpPr>
            <p:nvPr/>
          </p:nvCxnSpPr>
          <p:spPr>
            <a:xfrm>
              <a:off x="1670150" y="1478375"/>
              <a:ext cx="508905" cy="0"/>
            </a:xfrm>
            <a:prstGeom prst="straightConnector1">
              <a:avLst/>
            </a:prstGeom>
            <a:noFill/>
            <a:ln w="9525" cap="flat" cmpd="sng">
              <a:solidFill>
                <a:srgbClr val="000000"/>
              </a:solidFill>
              <a:prstDash val="solid"/>
              <a:round/>
              <a:headEnd type="none" w="med" len="med"/>
              <a:tailEnd type="oval" w="med" len="med"/>
            </a:ln>
          </p:spPr>
        </p:cxnSp>
        <p:sp>
          <p:nvSpPr>
            <p:cNvPr id="9" name="Google Shape;931;p32">
              <a:extLst>
                <a:ext uri="{FF2B5EF4-FFF2-40B4-BE49-F238E27FC236}">
                  <a16:creationId xmlns:a16="http://schemas.microsoft.com/office/drawing/2014/main" xmlns="" id="{C129C2D6-A58A-BD34-BDA0-2A9C39113F27}"/>
                </a:ext>
              </a:extLst>
            </p:cNvPr>
            <p:cNvSpPr/>
            <p:nvPr/>
          </p:nvSpPr>
          <p:spPr>
            <a:xfrm>
              <a:off x="985351" y="1239125"/>
              <a:ext cx="613683"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Century Gothic" panose="020B0502020202020204" pitchFamily="34" charset="0"/>
                  <a:ea typeface="Fira Sans Extra Condensed Medium"/>
                  <a:cs typeface="Fira Sans Extra Condensed Medium"/>
                  <a:sym typeface="Fira Sans Extra Condensed Medium"/>
                </a:rPr>
                <a:t>1</a:t>
              </a:r>
              <a:endParaRPr sz="2400" dirty="0">
                <a:solidFill>
                  <a:srgbClr val="000000"/>
                </a:solidFill>
                <a:latin typeface="Century Gothic" panose="020B0502020202020204" pitchFamily="34" charset="0"/>
              </a:endParaRPr>
            </a:p>
          </p:txBody>
        </p:sp>
      </p:grpSp>
      <p:grpSp>
        <p:nvGrpSpPr>
          <p:cNvPr id="10" name="Google Shape;934;p32">
            <a:extLst>
              <a:ext uri="{FF2B5EF4-FFF2-40B4-BE49-F238E27FC236}">
                <a16:creationId xmlns:a16="http://schemas.microsoft.com/office/drawing/2014/main" xmlns="" id="{F8F0450A-F377-81F1-32F3-D2AA2AF92798}"/>
              </a:ext>
            </a:extLst>
          </p:cNvPr>
          <p:cNvGrpSpPr/>
          <p:nvPr/>
        </p:nvGrpSpPr>
        <p:grpSpPr>
          <a:xfrm>
            <a:off x="523495" y="1634189"/>
            <a:ext cx="7046683" cy="791050"/>
            <a:chOff x="1251400" y="1913025"/>
            <a:chExt cx="6825032" cy="791050"/>
          </a:xfrm>
        </p:grpSpPr>
        <p:sp>
          <p:nvSpPr>
            <p:cNvPr id="11" name="Google Shape;935;p32">
              <a:extLst>
                <a:ext uri="{FF2B5EF4-FFF2-40B4-BE49-F238E27FC236}">
                  <a16:creationId xmlns:a16="http://schemas.microsoft.com/office/drawing/2014/main" xmlns="" id="{724C45B1-F13A-D448-69EF-5FF55DE007E3}"/>
                </a:ext>
              </a:extLst>
            </p:cNvPr>
            <p:cNvSpPr/>
            <p:nvPr/>
          </p:nvSpPr>
          <p:spPr>
            <a:xfrm>
              <a:off x="1251400" y="21522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tx1"/>
              </a:solidFill>
              <a:prstDash val="solid"/>
              <a:round/>
              <a:headEnd type="none" w="med" len="med"/>
              <a:tailEnd type="oval" w="med" len="med"/>
            </a:ln>
          </p:spPr>
        </p:sp>
        <p:sp>
          <p:nvSpPr>
            <p:cNvPr id="12" name="Google Shape;936;p32">
              <a:extLst>
                <a:ext uri="{FF2B5EF4-FFF2-40B4-BE49-F238E27FC236}">
                  <a16:creationId xmlns:a16="http://schemas.microsoft.com/office/drawing/2014/main" xmlns="" id="{CBF5714F-5A7F-51D3-7B97-86A84378A9A3}"/>
                </a:ext>
              </a:extLst>
            </p:cNvPr>
            <p:cNvSpPr/>
            <p:nvPr/>
          </p:nvSpPr>
          <p:spPr>
            <a:xfrm>
              <a:off x="2631638" y="1932830"/>
              <a:ext cx="5444794" cy="478500"/>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marL="0" lvl="0" indent="0" algn="just" rtl="0">
                <a:spcBef>
                  <a:spcPts val="0"/>
                </a:spcBef>
                <a:spcAft>
                  <a:spcPts val="0"/>
                </a:spcAft>
                <a:buClr>
                  <a:srgbClr val="000000"/>
                </a:buClr>
                <a:buSzPts val="1100"/>
                <a:buFont typeface="Arial"/>
                <a:buNone/>
              </a:pPr>
              <a:r>
                <a:rPr lang="es-ES" sz="1200" b="1" dirty="0">
                  <a:solidFill>
                    <a:schemeClr val="tx1"/>
                  </a:solidFill>
                  <a:latin typeface="Century Gothic" panose="020B0502020202020204" pitchFamily="34" charset="0"/>
                  <a:cs typeface="Arial MT"/>
                </a:rPr>
                <a:t>Postulante: </a:t>
              </a:r>
              <a:r>
                <a:rPr lang="es-ES" sz="1200" dirty="0">
                  <a:solidFill>
                    <a:schemeClr val="tx1"/>
                  </a:solidFill>
                  <a:latin typeface="Century Gothic" panose="020B0502020202020204" pitchFamily="34" charset="0"/>
                  <a:cs typeface="Arial MT"/>
                </a:rPr>
                <a:t>Presentación de evidencias o desistimiento (Anexo 18)</a:t>
              </a:r>
              <a:endParaRPr lang="es-ES" sz="1200" dirty="0">
                <a:solidFill>
                  <a:schemeClr val="tx1"/>
                </a:solidFill>
                <a:latin typeface="Century Gothic" panose="020B0502020202020204" pitchFamily="34" charset="0"/>
                <a:ea typeface="Roboto"/>
                <a:cs typeface="Roboto"/>
                <a:sym typeface="Roboto"/>
              </a:endParaRPr>
            </a:p>
          </p:txBody>
        </p:sp>
        <p:cxnSp>
          <p:nvCxnSpPr>
            <p:cNvPr id="13" name="Google Shape;938;p32">
              <a:extLst>
                <a:ext uri="{FF2B5EF4-FFF2-40B4-BE49-F238E27FC236}">
                  <a16:creationId xmlns:a16="http://schemas.microsoft.com/office/drawing/2014/main" xmlns="" id="{E2C1C38D-DEF6-A340-A2ED-32C1F3414348}"/>
                </a:ext>
              </a:extLst>
            </p:cNvPr>
            <p:cNvCxnSpPr>
              <a:cxnSpLocks/>
            </p:cNvCxnSpPr>
            <p:nvPr/>
          </p:nvCxnSpPr>
          <p:spPr>
            <a:xfrm>
              <a:off x="1525537" y="2152275"/>
              <a:ext cx="1011714" cy="0"/>
            </a:xfrm>
            <a:prstGeom prst="straightConnector1">
              <a:avLst/>
            </a:prstGeom>
            <a:noFill/>
            <a:ln w="9525" cap="flat" cmpd="sng">
              <a:solidFill>
                <a:srgbClr val="000000"/>
              </a:solidFill>
              <a:prstDash val="solid"/>
              <a:round/>
              <a:headEnd type="none" w="med" len="med"/>
              <a:tailEnd type="oval" w="med" len="med"/>
            </a:ln>
          </p:spPr>
        </p:cxnSp>
        <p:sp>
          <p:nvSpPr>
            <p:cNvPr id="14" name="Google Shape;937;p32">
              <a:extLst>
                <a:ext uri="{FF2B5EF4-FFF2-40B4-BE49-F238E27FC236}">
                  <a16:creationId xmlns:a16="http://schemas.microsoft.com/office/drawing/2014/main" xmlns="" id="{E694F316-3CDD-8B3C-687B-3F94A285B452}"/>
                </a:ext>
              </a:extLst>
            </p:cNvPr>
            <p:cNvSpPr/>
            <p:nvPr/>
          </p:nvSpPr>
          <p:spPr>
            <a:xfrm>
              <a:off x="1404040" y="1913025"/>
              <a:ext cx="525636"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algn="ctr" rtl="0">
                <a:buClr>
                  <a:srgbClr val="000000"/>
                </a:buClr>
                <a:buSzPts val="1100"/>
              </a:pPr>
              <a:r>
                <a:rPr lang="en" sz="2000" dirty="0">
                  <a:solidFill>
                    <a:srgbClr val="FFFFFF"/>
                  </a:solidFill>
                  <a:latin typeface="Century Gothic" panose="020B0502020202020204" pitchFamily="34" charset="0"/>
                  <a:sym typeface="Fira Sans Extra Condensed Medium"/>
                </a:rPr>
                <a:t>2</a:t>
              </a:r>
              <a:endParaRPr sz="2000" dirty="0">
                <a:solidFill>
                  <a:srgbClr val="FFFFFF"/>
                </a:solidFill>
                <a:latin typeface="Century Gothic" panose="020B0502020202020204" pitchFamily="34" charset="0"/>
              </a:endParaRPr>
            </a:p>
          </p:txBody>
        </p:sp>
      </p:grpSp>
      <p:grpSp>
        <p:nvGrpSpPr>
          <p:cNvPr id="15" name="Google Shape;939;p32">
            <a:extLst>
              <a:ext uri="{FF2B5EF4-FFF2-40B4-BE49-F238E27FC236}">
                <a16:creationId xmlns:a16="http://schemas.microsoft.com/office/drawing/2014/main" xmlns="" id="{CB463222-FAF2-83E6-15D3-B920C23D53A0}"/>
              </a:ext>
            </a:extLst>
          </p:cNvPr>
          <p:cNvGrpSpPr/>
          <p:nvPr/>
        </p:nvGrpSpPr>
        <p:grpSpPr>
          <a:xfrm>
            <a:off x="950076" y="2306255"/>
            <a:ext cx="7726682" cy="792884"/>
            <a:chOff x="1670150" y="2585091"/>
            <a:chExt cx="9240714" cy="792884"/>
          </a:xfrm>
        </p:grpSpPr>
        <p:sp>
          <p:nvSpPr>
            <p:cNvPr id="16" name="Google Shape;940;p32">
              <a:extLst>
                <a:ext uri="{FF2B5EF4-FFF2-40B4-BE49-F238E27FC236}">
                  <a16:creationId xmlns:a16="http://schemas.microsoft.com/office/drawing/2014/main" xmlns="" id="{6F483B62-3CF6-5D50-821B-C8C32D344412}"/>
                </a:ext>
              </a:extLst>
            </p:cNvPr>
            <p:cNvSpPr/>
            <p:nvPr/>
          </p:nvSpPr>
          <p:spPr>
            <a:xfrm>
              <a:off x="1670150" y="28261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tx1"/>
              </a:solidFill>
              <a:prstDash val="solid"/>
              <a:round/>
              <a:headEnd type="none" w="med" len="med"/>
              <a:tailEnd type="oval" w="med" len="med"/>
            </a:ln>
          </p:spPr>
        </p:sp>
        <p:sp>
          <p:nvSpPr>
            <p:cNvPr id="17" name="Google Shape;941;p32">
              <a:extLst>
                <a:ext uri="{FF2B5EF4-FFF2-40B4-BE49-F238E27FC236}">
                  <a16:creationId xmlns:a16="http://schemas.microsoft.com/office/drawing/2014/main" xmlns="" id="{447A08F2-E4DC-C0F5-6227-06DBB3922D20}"/>
                </a:ext>
              </a:extLst>
            </p:cNvPr>
            <p:cNvSpPr/>
            <p:nvPr/>
          </p:nvSpPr>
          <p:spPr>
            <a:xfrm>
              <a:off x="1822728" y="2586950"/>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Century Gothic" panose="020B0502020202020204" pitchFamily="34" charset="0"/>
                  <a:sym typeface="Fira Sans Extra Condensed Medium"/>
                </a:rPr>
                <a:t>3</a:t>
              </a:r>
              <a:endParaRPr sz="2000" dirty="0">
                <a:solidFill>
                  <a:srgbClr val="FFFFFF"/>
                </a:solidFill>
                <a:latin typeface="Century Gothic" panose="020B0502020202020204" pitchFamily="34" charset="0"/>
              </a:endParaRPr>
            </a:p>
          </p:txBody>
        </p:sp>
        <p:sp>
          <p:nvSpPr>
            <p:cNvPr id="18" name="Google Shape;942;p32">
              <a:extLst>
                <a:ext uri="{FF2B5EF4-FFF2-40B4-BE49-F238E27FC236}">
                  <a16:creationId xmlns:a16="http://schemas.microsoft.com/office/drawing/2014/main" xmlns="" id="{547C20B1-8E79-B82E-B684-B2BECA98CBC0}"/>
                </a:ext>
              </a:extLst>
            </p:cNvPr>
            <p:cNvSpPr/>
            <p:nvPr/>
          </p:nvSpPr>
          <p:spPr>
            <a:xfrm>
              <a:off x="3191036" y="2585091"/>
              <a:ext cx="7719828" cy="478500"/>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algn="l" rtl="0">
                <a:buClr>
                  <a:srgbClr val="000000"/>
                </a:buClr>
                <a:buSzPts val="1100"/>
              </a:pPr>
              <a:r>
                <a:rPr lang="es-ES" sz="1200" b="1" dirty="0">
                  <a:solidFill>
                    <a:schemeClr val="tx1"/>
                  </a:solidFill>
                  <a:latin typeface="Century Gothic" panose="020B0502020202020204" pitchFamily="34" charset="0"/>
                </a:rPr>
                <a:t>Comité/UGEL: </a:t>
              </a:r>
              <a:r>
                <a:rPr lang="es-ES" sz="1200" dirty="0">
                  <a:solidFill>
                    <a:schemeClr val="tx1"/>
                  </a:solidFill>
                  <a:latin typeface="Century Gothic" panose="020B0502020202020204" pitchFamily="34" charset="0"/>
                </a:rPr>
                <a:t>Verificación de </a:t>
              </a:r>
              <a:r>
                <a:rPr lang="es-ES" sz="1200" dirty="0" smtClean="0">
                  <a:solidFill>
                    <a:schemeClr val="tx1"/>
                  </a:solidFill>
                  <a:latin typeface="Century Gothic" panose="020B0502020202020204" pitchFamily="34" charset="0"/>
                </a:rPr>
                <a:t>las evidencias </a:t>
              </a:r>
              <a:r>
                <a:rPr lang="es-ES" sz="1200" dirty="0">
                  <a:solidFill>
                    <a:schemeClr val="tx1"/>
                  </a:solidFill>
                  <a:latin typeface="Century Gothic" panose="020B0502020202020204" pitchFamily="34" charset="0"/>
                </a:rPr>
                <a:t>presentada por el profesor </a:t>
              </a:r>
              <a:r>
                <a:rPr lang="es-ES" sz="1200" dirty="0" smtClean="0">
                  <a:solidFill>
                    <a:schemeClr val="tx1"/>
                  </a:solidFill>
                  <a:latin typeface="Century Gothic" panose="020B0502020202020204" pitchFamily="34" charset="0"/>
                </a:rPr>
                <a:t>contratado en plazas</a:t>
              </a:r>
              <a:endParaRPr lang="es-ES" sz="1200" dirty="0">
                <a:solidFill>
                  <a:schemeClr val="tx1"/>
                </a:solidFill>
                <a:latin typeface="Century Gothic" panose="020B0502020202020204" pitchFamily="34" charset="0"/>
                <a:sym typeface="Roboto"/>
              </a:endParaRPr>
            </a:p>
          </p:txBody>
        </p:sp>
        <p:cxnSp>
          <p:nvCxnSpPr>
            <p:cNvPr id="19" name="Google Shape;943;p32">
              <a:extLst>
                <a:ext uri="{FF2B5EF4-FFF2-40B4-BE49-F238E27FC236}">
                  <a16:creationId xmlns:a16="http://schemas.microsoft.com/office/drawing/2014/main" xmlns="" id="{4F43F98B-59E8-4DC6-C035-FBE62E0E7CB3}"/>
                </a:ext>
              </a:extLst>
            </p:cNvPr>
            <p:cNvCxnSpPr>
              <a:cxnSpLocks/>
              <a:stCxn id="17" idx="3"/>
            </p:cNvCxnSpPr>
            <p:nvPr/>
          </p:nvCxnSpPr>
          <p:spPr>
            <a:xfrm flipV="1">
              <a:off x="2466029" y="2824342"/>
              <a:ext cx="608431" cy="1858"/>
            </a:xfrm>
            <a:prstGeom prst="straightConnector1">
              <a:avLst/>
            </a:prstGeom>
            <a:noFill/>
            <a:ln w="9525" cap="flat" cmpd="sng">
              <a:solidFill>
                <a:srgbClr val="000000"/>
              </a:solidFill>
              <a:prstDash val="solid"/>
              <a:round/>
              <a:headEnd type="none" w="med" len="med"/>
              <a:tailEnd type="oval" w="med" len="med"/>
            </a:ln>
          </p:spPr>
        </p:cxnSp>
      </p:grpSp>
      <p:grpSp>
        <p:nvGrpSpPr>
          <p:cNvPr id="20" name="Google Shape;944;p32">
            <a:extLst>
              <a:ext uri="{FF2B5EF4-FFF2-40B4-BE49-F238E27FC236}">
                <a16:creationId xmlns:a16="http://schemas.microsoft.com/office/drawing/2014/main" xmlns="" id="{0F6EE9DE-0393-9DE9-CB88-5657D7DF6345}"/>
              </a:ext>
            </a:extLst>
          </p:cNvPr>
          <p:cNvGrpSpPr/>
          <p:nvPr/>
        </p:nvGrpSpPr>
        <p:grpSpPr>
          <a:xfrm>
            <a:off x="1356730" y="2952007"/>
            <a:ext cx="7347109" cy="791012"/>
            <a:chOff x="2088925" y="3260863"/>
            <a:chExt cx="8786763" cy="791012"/>
          </a:xfrm>
        </p:grpSpPr>
        <p:sp>
          <p:nvSpPr>
            <p:cNvPr id="21" name="Google Shape;945;p32">
              <a:extLst>
                <a:ext uri="{FF2B5EF4-FFF2-40B4-BE49-F238E27FC236}">
                  <a16:creationId xmlns:a16="http://schemas.microsoft.com/office/drawing/2014/main" xmlns="" id="{E2621BD6-23BE-0A59-6195-74C64655E739}"/>
                </a:ext>
              </a:extLst>
            </p:cNvPr>
            <p:cNvSpPr/>
            <p:nvPr/>
          </p:nvSpPr>
          <p:spPr>
            <a:xfrm>
              <a:off x="2088925" y="3500075"/>
              <a:ext cx="448325"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tx1"/>
              </a:solidFill>
              <a:prstDash val="solid"/>
              <a:round/>
              <a:headEnd type="none" w="med" len="med"/>
              <a:tailEnd type="oval" w="med" len="med"/>
            </a:ln>
          </p:spPr>
        </p:sp>
        <p:sp>
          <p:nvSpPr>
            <p:cNvPr id="22" name="Google Shape;946;p32">
              <a:extLst>
                <a:ext uri="{FF2B5EF4-FFF2-40B4-BE49-F238E27FC236}">
                  <a16:creationId xmlns:a16="http://schemas.microsoft.com/office/drawing/2014/main" xmlns="" id="{384AF0A3-5045-B4F7-08A4-632AA3F2FF68}"/>
                </a:ext>
              </a:extLst>
            </p:cNvPr>
            <p:cNvSpPr/>
            <p:nvPr/>
          </p:nvSpPr>
          <p:spPr>
            <a:xfrm>
              <a:off x="2241418" y="3260863"/>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algn="ctr" rtl="0">
                <a:buClr>
                  <a:srgbClr val="000000"/>
                </a:buClr>
                <a:buSzPts val="1100"/>
              </a:pPr>
              <a:r>
                <a:rPr lang="en" sz="2000" dirty="0">
                  <a:solidFill>
                    <a:srgbClr val="FFFFFF"/>
                  </a:solidFill>
                  <a:latin typeface="Century Gothic" panose="020B0502020202020204" pitchFamily="34" charset="0"/>
                  <a:sym typeface="Fira Sans Extra Condensed Medium"/>
                </a:rPr>
                <a:t>4</a:t>
              </a:r>
              <a:endParaRPr sz="2000" dirty="0">
                <a:solidFill>
                  <a:srgbClr val="FFFFFF"/>
                </a:solidFill>
                <a:latin typeface="Century Gothic" panose="020B0502020202020204" pitchFamily="34" charset="0"/>
              </a:endParaRPr>
            </a:p>
          </p:txBody>
        </p:sp>
        <p:sp>
          <p:nvSpPr>
            <p:cNvPr id="23" name="Google Shape;947;p32">
              <a:extLst>
                <a:ext uri="{FF2B5EF4-FFF2-40B4-BE49-F238E27FC236}">
                  <a16:creationId xmlns:a16="http://schemas.microsoft.com/office/drawing/2014/main" xmlns="" id="{136E3793-E111-9F40-B2DE-209BDFF4379A}"/>
                </a:ext>
              </a:extLst>
            </p:cNvPr>
            <p:cNvSpPr/>
            <p:nvPr/>
          </p:nvSpPr>
          <p:spPr>
            <a:xfrm>
              <a:off x="3577996" y="3296525"/>
              <a:ext cx="7297692" cy="361361"/>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marL="12700" marR="5080" algn="just">
                <a:lnSpc>
                  <a:spcPct val="107300"/>
                </a:lnSpc>
                <a:spcBef>
                  <a:spcPts val="795"/>
                </a:spcBef>
                <a:buClr>
                  <a:srgbClr val="FF0000"/>
                </a:buClr>
                <a:tabLst>
                  <a:tab pos="241300" algn="l"/>
                </a:tabLst>
              </a:pPr>
              <a:r>
                <a:rPr lang="es-ES" sz="1200" b="1" dirty="0">
                  <a:solidFill>
                    <a:schemeClr val="tx1"/>
                  </a:solidFill>
                  <a:latin typeface="Century Gothic" panose="020B0502020202020204" pitchFamily="34" charset="0"/>
                  <a:cs typeface="Arial MT"/>
                </a:rPr>
                <a:t>Postulante: </a:t>
              </a:r>
              <a:r>
                <a:rPr lang="es-ES" sz="1200" dirty="0">
                  <a:solidFill>
                    <a:schemeClr val="tx1"/>
                  </a:solidFill>
                  <a:latin typeface="Century Gothic" panose="020B0502020202020204" pitchFamily="34" charset="0"/>
                </a:rPr>
                <a:t>Presentación de </a:t>
              </a:r>
              <a:r>
                <a:rPr lang="es-ES" sz="1200" dirty="0" smtClean="0">
                  <a:solidFill>
                    <a:schemeClr val="tx1"/>
                  </a:solidFill>
                  <a:latin typeface="Century Gothic" panose="020B0502020202020204" pitchFamily="34" charset="0"/>
                </a:rPr>
                <a:t>reclamos</a:t>
              </a:r>
              <a:r>
                <a:rPr lang="es-PE" sz="1200" spc="-10" dirty="0">
                  <a:solidFill>
                    <a:schemeClr val="tx1"/>
                  </a:solidFill>
                  <a:latin typeface="Century Gothic" panose="020B0502020202020204" pitchFamily="34" charset="0"/>
                  <a:cs typeface="Arial MT"/>
                </a:rPr>
                <a:t>.</a:t>
              </a:r>
              <a:endParaRPr lang="es-PE" sz="1200" dirty="0">
                <a:solidFill>
                  <a:schemeClr val="tx1"/>
                </a:solidFill>
                <a:latin typeface="Century Gothic" panose="020B0502020202020204" pitchFamily="34" charset="0"/>
                <a:cs typeface="Arial MT"/>
              </a:endParaRPr>
            </a:p>
          </p:txBody>
        </p:sp>
        <p:cxnSp>
          <p:nvCxnSpPr>
            <p:cNvPr id="24" name="Google Shape;948;p32">
              <a:extLst>
                <a:ext uri="{FF2B5EF4-FFF2-40B4-BE49-F238E27FC236}">
                  <a16:creationId xmlns:a16="http://schemas.microsoft.com/office/drawing/2014/main" xmlns="" id="{D8293143-13BF-9934-7595-0EDF702DE27B}"/>
                </a:ext>
              </a:extLst>
            </p:cNvPr>
            <p:cNvCxnSpPr>
              <a:cxnSpLocks/>
              <a:stCxn id="22" idx="3"/>
            </p:cNvCxnSpPr>
            <p:nvPr/>
          </p:nvCxnSpPr>
          <p:spPr>
            <a:xfrm flipV="1">
              <a:off x="2884720" y="3500075"/>
              <a:ext cx="585649" cy="38"/>
            </a:xfrm>
            <a:prstGeom prst="straightConnector1">
              <a:avLst/>
            </a:prstGeom>
            <a:noFill/>
            <a:ln w="9525" cap="flat" cmpd="sng">
              <a:solidFill>
                <a:srgbClr val="000000"/>
              </a:solidFill>
              <a:prstDash val="solid"/>
              <a:round/>
              <a:headEnd type="none" w="med" len="med"/>
              <a:tailEnd type="oval" w="med" len="med"/>
            </a:ln>
          </p:spPr>
        </p:cxnSp>
      </p:grpSp>
      <p:grpSp>
        <p:nvGrpSpPr>
          <p:cNvPr id="25" name="Google Shape;949;p32">
            <a:extLst>
              <a:ext uri="{FF2B5EF4-FFF2-40B4-BE49-F238E27FC236}">
                <a16:creationId xmlns:a16="http://schemas.microsoft.com/office/drawing/2014/main" xmlns="" id="{934679EC-6F0A-788E-1D30-68142611E25C}"/>
              </a:ext>
            </a:extLst>
          </p:cNvPr>
          <p:cNvGrpSpPr/>
          <p:nvPr/>
        </p:nvGrpSpPr>
        <p:grpSpPr>
          <a:xfrm>
            <a:off x="1769126" y="3526948"/>
            <a:ext cx="7374874" cy="478500"/>
            <a:chOff x="2660106" y="3934775"/>
            <a:chExt cx="8819966" cy="478500"/>
          </a:xfrm>
        </p:grpSpPr>
        <p:sp>
          <p:nvSpPr>
            <p:cNvPr id="26" name="Google Shape;950;p32">
              <a:extLst>
                <a:ext uri="{FF2B5EF4-FFF2-40B4-BE49-F238E27FC236}">
                  <a16:creationId xmlns:a16="http://schemas.microsoft.com/office/drawing/2014/main" xmlns="" id="{D8804428-C534-8F2B-5012-A6D58B186C5A}"/>
                </a:ext>
              </a:extLst>
            </p:cNvPr>
            <p:cNvSpPr/>
            <p:nvPr/>
          </p:nvSpPr>
          <p:spPr>
            <a:xfrm>
              <a:off x="2660106" y="3934775"/>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Century Gothic" panose="020B0502020202020204" pitchFamily="34" charset="0"/>
                  <a:sym typeface="Fira Sans Extra Condensed Medium"/>
                </a:rPr>
                <a:t>5</a:t>
              </a:r>
              <a:endParaRPr sz="2000" dirty="0">
                <a:solidFill>
                  <a:srgbClr val="FFFFFF"/>
                </a:solidFill>
                <a:latin typeface="Century Gothic" panose="020B0502020202020204" pitchFamily="34" charset="0"/>
              </a:endParaRPr>
            </a:p>
          </p:txBody>
        </p:sp>
        <p:sp>
          <p:nvSpPr>
            <p:cNvPr id="27" name="Google Shape;951;p32">
              <a:extLst>
                <a:ext uri="{FF2B5EF4-FFF2-40B4-BE49-F238E27FC236}">
                  <a16:creationId xmlns:a16="http://schemas.microsoft.com/office/drawing/2014/main" xmlns="" id="{F14764BE-295B-3EA6-A062-42A05E618223}"/>
                </a:ext>
              </a:extLst>
            </p:cNvPr>
            <p:cNvSpPr/>
            <p:nvPr/>
          </p:nvSpPr>
          <p:spPr>
            <a:xfrm>
              <a:off x="3910185" y="3947247"/>
              <a:ext cx="7569887" cy="413719"/>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algn="l" rtl="0">
                <a:buClr>
                  <a:srgbClr val="000000"/>
                </a:buClr>
                <a:buSzPts val="1100"/>
              </a:pPr>
              <a:r>
                <a:rPr lang="es-ES" sz="1200" b="1" dirty="0">
                  <a:solidFill>
                    <a:schemeClr val="tx1"/>
                  </a:solidFill>
                  <a:latin typeface="Century Gothic" panose="020B0502020202020204" pitchFamily="34" charset="0"/>
                </a:rPr>
                <a:t>Comité/UGEL: </a:t>
              </a:r>
              <a:r>
                <a:rPr lang="es-ES" sz="1200" dirty="0">
                  <a:solidFill>
                    <a:schemeClr val="tx1"/>
                  </a:solidFill>
                  <a:latin typeface="Century Gothic" panose="020B0502020202020204" pitchFamily="34" charset="0"/>
                </a:rPr>
                <a:t>Absolución de Reclamos y Publicación de Resultados Finales, así como elevación de evaluados favorables a la UGEL o DRE, según corresponda</a:t>
              </a:r>
              <a:r>
                <a:rPr lang="es-ES" sz="1200" dirty="0">
                  <a:solidFill>
                    <a:srgbClr val="001F5F"/>
                  </a:solidFill>
                  <a:latin typeface="Century Gothic" panose="020B0502020202020204" pitchFamily="34" charset="0"/>
                </a:rPr>
                <a:t>.</a:t>
              </a:r>
              <a:endParaRPr lang="es-ES" sz="1200" dirty="0">
                <a:solidFill>
                  <a:srgbClr val="001F5F"/>
                </a:solidFill>
                <a:latin typeface="Century Gothic" panose="020B0502020202020204" pitchFamily="34" charset="0"/>
                <a:sym typeface="Roboto"/>
              </a:endParaRPr>
            </a:p>
          </p:txBody>
        </p:sp>
        <p:cxnSp>
          <p:nvCxnSpPr>
            <p:cNvPr id="28" name="Google Shape;952;p32">
              <a:extLst>
                <a:ext uri="{FF2B5EF4-FFF2-40B4-BE49-F238E27FC236}">
                  <a16:creationId xmlns:a16="http://schemas.microsoft.com/office/drawing/2014/main" xmlns="" id="{FD715F34-3BCF-53A1-B256-850970B64C00}"/>
                </a:ext>
              </a:extLst>
            </p:cNvPr>
            <p:cNvCxnSpPr>
              <a:cxnSpLocks/>
              <a:stCxn id="26" idx="3"/>
            </p:cNvCxnSpPr>
            <p:nvPr/>
          </p:nvCxnSpPr>
          <p:spPr>
            <a:xfrm>
              <a:off x="3303407" y="4174025"/>
              <a:ext cx="540966" cy="0"/>
            </a:xfrm>
            <a:prstGeom prst="straightConnector1">
              <a:avLst/>
            </a:prstGeom>
            <a:noFill/>
            <a:ln w="9525" cap="flat" cmpd="sng">
              <a:solidFill>
                <a:srgbClr val="000000"/>
              </a:solidFill>
              <a:prstDash val="solid"/>
              <a:round/>
              <a:headEnd type="none" w="med" len="med"/>
              <a:tailEnd type="oval" w="med" len="med"/>
            </a:ln>
          </p:spPr>
        </p:cxnSp>
      </p:grpSp>
      <p:sp>
        <p:nvSpPr>
          <p:cNvPr id="39" name="Google Shape;120;p18">
            <a:extLst>
              <a:ext uri="{FF2B5EF4-FFF2-40B4-BE49-F238E27FC236}">
                <a16:creationId xmlns:a16="http://schemas.microsoft.com/office/drawing/2014/main" xmlns="" id="{5289C704-C1CA-A066-1CE6-2AE01F4FC021}"/>
              </a:ext>
            </a:extLst>
          </p:cNvPr>
          <p:cNvSpPr txBox="1"/>
          <p:nvPr/>
        </p:nvSpPr>
        <p:spPr>
          <a:xfrm>
            <a:off x="536699" y="463245"/>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2400" b="1" dirty="0">
                <a:solidFill>
                  <a:srgbClr val="ED2E45"/>
                </a:solidFill>
                <a:latin typeface="Century Gothic"/>
                <a:ea typeface="Century Gothic"/>
                <a:cs typeface="Century Gothic"/>
                <a:sym typeface="Century Gothic"/>
              </a:rPr>
              <a:t>Principales Actividades de </a:t>
            </a:r>
            <a:r>
              <a:rPr lang="es-419" sz="2400" b="1" dirty="0" smtClean="0">
                <a:solidFill>
                  <a:srgbClr val="ED2E45"/>
                </a:solidFill>
                <a:latin typeface="Century Gothic"/>
                <a:ea typeface="Century Gothic"/>
                <a:cs typeface="Century Gothic"/>
                <a:sym typeface="Century Gothic"/>
              </a:rPr>
              <a:t>la etapa de Renovación</a:t>
            </a:r>
            <a:endParaRPr sz="2400" b="1" dirty="0">
              <a:solidFill>
                <a:srgbClr val="ED2E45"/>
              </a:solidFill>
              <a:latin typeface="Century Gothic"/>
              <a:ea typeface="Century Gothic"/>
              <a:cs typeface="Century Gothic"/>
              <a:sym typeface="Century Gothic"/>
            </a:endParaRPr>
          </a:p>
        </p:txBody>
      </p:sp>
      <p:grpSp>
        <p:nvGrpSpPr>
          <p:cNvPr id="40" name="Google Shape;949;p32">
            <a:extLst>
              <a:ext uri="{FF2B5EF4-FFF2-40B4-BE49-F238E27FC236}">
                <a16:creationId xmlns:a16="http://schemas.microsoft.com/office/drawing/2014/main" xmlns="" id="{8F11A773-289F-ED05-9D7E-DAE3F82CDB3C}"/>
              </a:ext>
            </a:extLst>
          </p:cNvPr>
          <p:cNvGrpSpPr/>
          <p:nvPr/>
        </p:nvGrpSpPr>
        <p:grpSpPr>
          <a:xfrm>
            <a:off x="2244258" y="4118285"/>
            <a:ext cx="6746409" cy="478500"/>
            <a:chOff x="3031733" y="3934775"/>
            <a:chExt cx="8068355" cy="478500"/>
          </a:xfrm>
        </p:grpSpPr>
        <p:sp>
          <p:nvSpPr>
            <p:cNvPr id="41" name="Google Shape;950;p32">
              <a:extLst>
                <a:ext uri="{FF2B5EF4-FFF2-40B4-BE49-F238E27FC236}">
                  <a16:creationId xmlns:a16="http://schemas.microsoft.com/office/drawing/2014/main" xmlns="" id="{97234A1B-7CA3-E484-4497-11C91D3B0290}"/>
                </a:ext>
              </a:extLst>
            </p:cNvPr>
            <p:cNvSpPr/>
            <p:nvPr/>
          </p:nvSpPr>
          <p:spPr>
            <a:xfrm>
              <a:off x="3031733" y="3934775"/>
              <a:ext cx="643301" cy="478500"/>
            </a:xfrm>
            <a:prstGeom prst="roundRect">
              <a:avLst>
                <a:gd name="adj" fmla="val 50000"/>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dirty="0">
                  <a:solidFill>
                    <a:srgbClr val="FFFFFF"/>
                  </a:solidFill>
                  <a:latin typeface="Century Gothic" panose="020B0502020202020204" pitchFamily="34" charset="0"/>
                  <a:sym typeface="Fira Sans Extra Condensed Medium"/>
                </a:rPr>
                <a:t>6</a:t>
              </a:r>
              <a:endParaRPr sz="2000" dirty="0">
                <a:solidFill>
                  <a:srgbClr val="FFFFFF"/>
                </a:solidFill>
                <a:latin typeface="Century Gothic" panose="020B0502020202020204" pitchFamily="34" charset="0"/>
              </a:endParaRPr>
            </a:p>
          </p:txBody>
        </p:sp>
        <p:sp>
          <p:nvSpPr>
            <p:cNvPr id="42" name="Google Shape;951;p32">
              <a:extLst>
                <a:ext uri="{FF2B5EF4-FFF2-40B4-BE49-F238E27FC236}">
                  <a16:creationId xmlns:a16="http://schemas.microsoft.com/office/drawing/2014/main" xmlns="" id="{96A0E20A-B1F2-EE4F-A31E-BF59C6AEEDDE}"/>
                </a:ext>
              </a:extLst>
            </p:cNvPr>
            <p:cNvSpPr/>
            <p:nvPr/>
          </p:nvSpPr>
          <p:spPr>
            <a:xfrm>
              <a:off x="3993227" y="3964006"/>
              <a:ext cx="7106861" cy="413719"/>
            </a:xfrm>
            <a:prstGeom prst="roundRect">
              <a:avLst>
                <a:gd name="adj" fmla="val 50000"/>
              </a:avLst>
            </a:prstGeom>
            <a:solidFill>
              <a:schemeClr val="bg1"/>
            </a:solidFill>
            <a:ln>
              <a:noFill/>
            </a:ln>
          </p:spPr>
          <p:txBody>
            <a:bodyPr spcFirstLastPara="1" wrap="square" lIns="182875" tIns="91425" rIns="91425" bIns="91425" anchor="ctr" anchorCtr="0">
              <a:noAutofit/>
            </a:bodyPr>
            <a:lstStyle/>
            <a:p>
              <a:pPr algn="l" rtl="0">
                <a:buClr>
                  <a:srgbClr val="000000"/>
                </a:buClr>
                <a:buSzPts val="1100"/>
              </a:pPr>
              <a:r>
                <a:rPr lang="es-ES" sz="1200" b="1" dirty="0">
                  <a:solidFill>
                    <a:schemeClr val="tx1"/>
                  </a:solidFill>
                  <a:latin typeface="Century Gothic" panose="020B0502020202020204" pitchFamily="34" charset="0"/>
                </a:rPr>
                <a:t>RRHH- UGEL/DRE: </a:t>
              </a:r>
              <a:r>
                <a:rPr lang="es-ES" sz="1200" dirty="0">
                  <a:solidFill>
                    <a:schemeClr val="tx1"/>
                  </a:solidFill>
                  <a:latin typeface="Century Gothic" panose="020B0502020202020204" pitchFamily="34" charset="0"/>
                </a:rPr>
                <a:t>Verificación de Condiciones para </a:t>
              </a:r>
              <a:r>
                <a:rPr lang="es-ES" sz="1200" dirty="0" smtClean="0">
                  <a:solidFill>
                    <a:schemeClr val="tx1"/>
                  </a:solidFill>
                  <a:latin typeface="Century Gothic" panose="020B0502020202020204" pitchFamily="34" charset="0"/>
                </a:rPr>
                <a:t>la Renovación </a:t>
              </a:r>
              <a:r>
                <a:rPr lang="es-ES" sz="1200" dirty="0">
                  <a:solidFill>
                    <a:schemeClr val="tx1"/>
                  </a:solidFill>
                  <a:latin typeface="Century Gothic" panose="020B0502020202020204" pitchFamily="34" charset="0"/>
                </a:rPr>
                <a:t>(artículo 15)</a:t>
              </a:r>
              <a:endParaRPr lang="es-ES" sz="1200" dirty="0">
                <a:solidFill>
                  <a:schemeClr val="tx1"/>
                </a:solidFill>
                <a:latin typeface="Century Gothic" panose="020B0502020202020204" pitchFamily="34" charset="0"/>
                <a:sym typeface="Roboto"/>
              </a:endParaRPr>
            </a:p>
          </p:txBody>
        </p:sp>
        <p:cxnSp>
          <p:nvCxnSpPr>
            <p:cNvPr id="43" name="Google Shape;952;p32">
              <a:extLst>
                <a:ext uri="{FF2B5EF4-FFF2-40B4-BE49-F238E27FC236}">
                  <a16:creationId xmlns:a16="http://schemas.microsoft.com/office/drawing/2014/main" xmlns="" id="{E120A65D-0F00-367F-E339-217DF9FAD4CC}"/>
                </a:ext>
              </a:extLst>
            </p:cNvPr>
            <p:cNvCxnSpPr>
              <a:cxnSpLocks/>
              <a:stCxn id="41" idx="3"/>
              <a:endCxn id="42" idx="1"/>
            </p:cNvCxnSpPr>
            <p:nvPr/>
          </p:nvCxnSpPr>
          <p:spPr>
            <a:xfrm flipV="1">
              <a:off x="3675033" y="4170866"/>
              <a:ext cx="318194" cy="3159"/>
            </a:xfrm>
            <a:prstGeom prst="straightConnector1">
              <a:avLst/>
            </a:prstGeom>
            <a:noFill/>
            <a:ln w="9525" cap="flat" cmpd="sng">
              <a:solidFill>
                <a:srgbClr val="000000"/>
              </a:solidFill>
              <a:prstDash val="solid"/>
              <a:round/>
              <a:headEnd type="none" w="med" len="med"/>
              <a:tailEnd type="oval" w="med" len="med"/>
            </a:ln>
          </p:spPr>
        </p:cxnSp>
      </p:grpSp>
      <p:sp>
        <p:nvSpPr>
          <p:cNvPr id="49" name="Google Shape;945;p32">
            <a:extLst>
              <a:ext uri="{FF2B5EF4-FFF2-40B4-BE49-F238E27FC236}">
                <a16:creationId xmlns:a16="http://schemas.microsoft.com/office/drawing/2014/main" xmlns="" id="{43F02360-9AFD-C10B-C449-F411F10EB448}"/>
              </a:ext>
            </a:extLst>
          </p:cNvPr>
          <p:cNvSpPr/>
          <p:nvPr/>
        </p:nvSpPr>
        <p:spPr>
          <a:xfrm>
            <a:off x="1864461" y="4005448"/>
            <a:ext cx="374870" cy="551800"/>
          </a:xfrm>
          <a:custGeom>
            <a:avLst/>
            <a:gdLst/>
            <a:ahLst/>
            <a:cxnLst/>
            <a:rect l="l" t="t" r="r" b="b"/>
            <a:pathLst>
              <a:path w="17933" h="22072" extrusionOk="0">
                <a:moveTo>
                  <a:pt x="6109" y="0"/>
                </a:moveTo>
                <a:lnTo>
                  <a:pt x="0" y="0"/>
                </a:lnTo>
                <a:lnTo>
                  <a:pt x="0" y="22072"/>
                </a:lnTo>
                <a:lnTo>
                  <a:pt x="17933" y="22072"/>
                </a:lnTo>
              </a:path>
            </a:pathLst>
          </a:custGeom>
          <a:noFill/>
          <a:ln w="9525" cap="flat" cmpd="sng">
            <a:solidFill>
              <a:schemeClr val="tx1"/>
            </a:solidFill>
            <a:prstDash val="solid"/>
            <a:round/>
            <a:headEnd type="none" w="med" len="med"/>
            <a:tailEnd type="oval" w="med" len="med"/>
          </a:ln>
        </p:spPr>
      </p:sp>
    </p:spTree>
    <p:extLst>
      <p:ext uri="{BB962C8B-B14F-4D97-AF65-F5344CB8AC3E}">
        <p14:creationId xmlns:p14="http://schemas.microsoft.com/office/powerpoint/2010/main" val="316385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0" name="Google Shape;120;p18"/>
          <p:cNvSpPr txBox="1"/>
          <p:nvPr/>
        </p:nvSpPr>
        <p:spPr>
          <a:xfrm>
            <a:off x="609271" y="805553"/>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3200" b="1" dirty="0">
                <a:solidFill>
                  <a:srgbClr val="ED2E45"/>
                </a:solidFill>
                <a:latin typeface="Century Gothic"/>
                <a:ea typeface="Century Gothic"/>
                <a:cs typeface="Century Gothic"/>
                <a:sym typeface="Century Gothic"/>
              </a:rPr>
              <a:t>Comité de Evaluación </a:t>
            </a:r>
            <a:r>
              <a:rPr lang="es-419" sz="3200" b="1" dirty="0" smtClean="0">
                <a:solidFill>
                  <a:srgbClr val="ED2E45"/>
                </a:solidFill>
                <a:latin typeface="Century Gothic"/>
                <a:ea typeface="Century Gothic"/>
                <a:cs typeface="Century Gothic"/>
                <a:sym typeface="Century Gothic"/>
              </a:rPr>
              <a:t>del </a:t>
            </a:r>
            <a:r>
              <a:rPr lang="es-419" sz="3200" b="1" dirty="0">
                <a:solidFill>
                  <a:srgbClr val="ED2E45"/>
                </a:solidFill>
                <a:latin typeface="Century Gothic"/>
                <a:ea typeface="Century Gothic"/>
                <a:cs typeface="Century Gothic"/>
                <a:sym typeface="Century Gothic"/>
              </a:rPr>
              <a:t>desempeño laboral </a:t>
            </a:r>
            <a:r>
              <a:rPr lang="es-419" sz="3200" b="1" dirty="0" smtClean="0">
                <a:solidFill>
                  <a:srgbClr val="ED2E45"/>
                </a:solidFill>
                <a:latin typeface="Century Gothic"/>
                <a:ea typeface="Century Gothic"/>
                <a:cs typeface="Century Gothic"/>
                <a:sym typeface="Century Gothic"/>
              </a:rPr>
              <a:t>docente de </a:t>
            </a:r>
            <a:r>
              <a:rPr lang="es-419" sz="3200" b="1" dirty="0">
                <a:solidFill>
                  <a:srgbClr val="ED2E45"/>
                </a:solidFill>
                <a:latin typeface="Century Gothic"/>
                <a:ea typeface="Century Gothic"/>
                <a:cs typeface="Century Gothic"/>
                <a:sym typeface="Century Gothic"/>
              </a:rPr>
              <a:t>la IE </a:t>
            </a:r>
            <a:endParaRPr sz="3200" b="1" dirty="0">
              <a:solidFill>
                <a:srgbClr val="ED2E45"/>
              </a:solidFill>
              <a:latin typeface="Century Gothic"/>
              <a:ea typeface="Century Gothic"/>
              <a:cs typeface="Century Gothic"/>
              <a:sym typeface="Century Gothic"/>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2" name="Google Shape;110;p17">
            <a:extLst>
              <a:ext uri="{FF2B5EF4-FFF2-40B4-BE49-F238E27FC236}">
                <a16:creationId xmlns:a16="http://schemas.microsoft.com/office/drawing/2014/main" xmlns="" id="{60433FF5-DF86-14A6-E3B8-B7B674CC14ED}"/>
              </a:ext>
            </a:extLst>
          </p:cNvPr>
          <p:cNvSpPr txBox="1"/>
          <p:nvPr/>
        </p:nvSpPr>
        <p:spPr>
          <a:xfrm>
            <a:off x="1123949" y="1997747"/>
            <a:ext cx="6896100" cy="2371833"/>
          </a:xfrm>
          <a:prstGeom prst="rect">
            <a:avLst/>
          </a:prstGeom>
          <a:noFill/>
          <a:ln>
            <a:noFill/>
          </a:ln>
        </p:spPr>
        <p:txBody>
          <a:bodyPr spcFirstLastPara="1" wrap="square" lIns="91425" tIns="91425" rIns="91425" bIns="91425" anchor="t" anchorCtr="0">
            <a:noAutofit/>
          </a:bodyPr>
          <a:lstStyle/>
          <a:p>
            <a:pPr marL="285750" lvl="0" indent="-285750" algn="just" rtl="0">
              <a:lnSpc>
                <a:spcPct val="115000"/>
              </a:lnSpc>
              <a:spcBef>
                <a:spcPts val="0"/>
              </a:spcBef>
              <a:spcAft>
                <a:spcPts val="0"/>
              </a:spcAft>
              <a:buClr>
                <a:srgbClr val="FF0000"/>
              </a:buClr>
              <a:buFont typeface="Wingdings" panose="05000000000000000000" pitchFamily="2" charset="2"/>
              <a:buChar char="ü"/>
            </a:pPr>
            <a:r>
              <a:rPr lang="es-ES" dirty="0">
                <a:latin typeface="Century Gothic" panose="020B0502020202020204" pitchFamily="34" charset="0"/>
                <a:ea typeface="Calibri" panose="020F0502020204030204" pitchFamily="34" charset="0"/>
                <a:cs typeface="Calibri" panose="020F0502020204030204" pitchFamily="34" charset="0"/>
              </a:rPr>
              <a:t>Es el encargado de realizar la evaluación de desempeño </a:t>
            </a:r>
            <a:r>
              <a:rPr lang="es-ES" dirty="0" smtClean="0">
                <a:latin typeface="Century Gothic" panose="020B0502020202020204" pitchFamily="34" charset="0"/>
                <a:ea typeface="Calibri" panose="020F0502020204030204" pitchFamily="34" charset="0"/>
                <a:cs typeface="Calibri" panose="020F0502020204030204" pitchFamily="34" charset="0"/>
              </a:rPr>
              <a:t>del </a:t>
            </a:r>
            <a:r>
              <a:rPr lang="es-ES" dirty="0">
                <a:latin typeface="Century Gothic" panose="020B0502020202020204" pitchFamily="34" charset="0"/>
                <a:ea typeface="Calibri" panose="020F0502020204030204" pitchFamily="34" charset="0"/>
                <a:cs typeface="Calibri" panose="020F0502020204030204" pitchFamily="34" charset="0"/>
              </a:rPr>
              <a:t>servicio docente en el marco de la renovación del contrato docente.</a:t>
            </a:r>
          </a:p>
          <a:p>
            <a:pPr marL="285750" lvl="0" indent="-285750" algn="just" rtl="0">
              <a:lnSpc>
                <a:spcPct val="115000"/>
              </a:lnSpc>
              <a:spcBef>
                <a:spcPts val="0"/>
              </a:spcBef>
              <a:spcAft>
                <a:spcPts val="0"/>
              </a:spcAft>
              <a:buClr>
                <a:srgbClr val="FF0000"/>
              </a:buClr>
              <a:buFont typeface="Wingdings" panose="05000000000000000000" pitchFamily="2" charset="2"/>
              <a:buChar char="ü"/>
            </a:pPr>
            <a:r>
              <a:rPr lang="es-ES" dirty="0">
                <a:latin typeface="Century Gothic" panose="020B0502020202020204" pitchFamily="34" charset="0"/>
                <a:ea typeface="Calibri" panose="020F0502020204030204" pitchFamily="34" charset="0"/>
                <a:cs typeface="Calibri" panose="020F0502020204030204" pitchFamily="34" charset="0"/>
              </a:rPr>
              <a:t>Los miembros están definidos por modalidad y/o modelo de servicio en los numerales 16.2, 16.3 y 16.4 de la Norma. </a:t>
            </a:r>
          </a:p>
          <a:p>
            <a:pPr marL="285750" indent="-285750" algn="just">
              <a:lnSpc>
                <a:spcPct val="115000"/>
              </a:lnSpc>
              <a:buClr>
                <a:srgbClr val="FF0000"/>
              </a:buClr>
              <a:buFont typeface="Wingdings" panose="05000000000000000000" pitchFamily="2" charset="2"/>
              <a:buChar char="ü"/>
            </a:pPr>
            <a:r>
              <a:rPr lang="es-ES" dirty="0">
                <a:latin typeface="Century Gothic" panose="020B0502020202020204" pitchFamily="34" charset="0"/>
                <a:ea typeface="Calibri" panose="020F0502020204030204" pitchFamily="34" charset="0"/>
                <a:cs typeface="Calibri" panose="020F0502020204030204" pitchFamily="34" charset="0"/>
              </a:rPr>
              <a:t>En el caso de los profesores coordinadores, profesores de IE unidocente y profesores contratados con encargo de dirección deben presentar sus evidencias  ante la UGEL correspondiente.</a:t>
            </a:r>
          </a:p>
          <a:p>
            <a:pPr marL="285750" lvl="0" indent="-285750" algn="just" rtl="0">
              <a:lnSpc>
                <a:spcPct val="115000"/>
              </a:lnSpc>
              <a:spcBef>
                <a:spcPts val="0"/>
              </a:spcBef>
              <a:spcAft>
                <a:spcPts val="0"/>
              </a:spcAft>
              <a:buFont typeface="Arial" panose="020B0604020202020204" pitchFamily="34" charset="0"/>
              <a:buChar char="•"/>
            </a:pPr>
            <a:endParaRPr lang="es-ES" dirty="0">
              <a:latin typeface="Century Gothic" panose="020B0502020202020204" pitchFamily="34" charset="0"/>
              <a:ea typeface="Calibri" panose="020F0502020204030204" pitchFamily="34" charset="0"/>
              <a:cs typeface="Calibri" panose="020F0502020204030204" pitchFamily="34" charset="0"/>
            </a:endParaRPr>
          </a:p>
          <a:p>
            <a:pPr marL="0" lvl="0" indent="0" algn="ctr" rtl="0">
              <a:lnSpc>
                <a:spcPct val="115000"/>
              </a:lnSpc>
              <a:spcBef>
                <a:spcPts val="0"/>
              </a:spcBef>
              <a:spcAft>
                <a:spcPts val="0"/>
              </a:spcAft>
              <a:buNone/>
            </a:pPr>
            <a:endParaRPr sz="1100" dirty="0">
              <a:solidFill>
                <a:schemeClr val="tx1"/>
              </a:solidFill>
              <a:latin typeface="Century Gothic" panose="020B0502020202020204" pitchFamily="34" charset="0"/>
              <a:ea typeface="Calibri" panose="020F0502020204030204" pitchFamily="34" charset="0"/>
              <a:cs typeface="Calibri" panose="020F0502020204030204" pitchFamily="34" charset="0"/>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 name="Google Shape;120;p18">
            <a:extLst>
              <a:ext uri="{FF2B5EF4-FFF2-40B4-BE49-F238E27FC236}">
                <a16:creationId xmlns:a16="http://schemas.microsoft.com/office/drawing/2014/main" xmlns="" id="{294E10CF-9B4A-497C-D07C-8B315EFE033A}"/>
              </a:ext>
            </a:extLst>
          </p:cNvPr>
          <p:cNvSpPr txBox="1"/>
          <p:nvPr/>
        </p:nvSpPr>
        <p:spPr>
          <a:xfrm>
            <a:off x="685143" y="636317"/>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3200" b="1" dirty="0">
                <a:solidFill>
                  <a:srgbClr val="ED2E45"/>
                </a:solidFill>
                <a:latin typeface="Century Gothic"/>
                <a:ea typeface="Century Gothic"/>
                <a:cs typeface="Century Gothic"/>
                <a:sym typeface="Century Gothic"/>
              </a:rPr>
              <a:t>Sobre la evaluación de desempeño</a:t>
            </a:r>
            <a:endParaRPr sz="3200" b="1" dirty="0">
              <a:solidFill>
                <a:srgbClr val="ED2E45"/>
              </a:solidFill>
              <a:latin typeface="Century Gothic"/>
              <a:ea typeface="Century Gothic"/>
              <a:cs typeface="Century Gothic"/>
              <a:sym typeface="Century Gothic"/>
            </a:endParaRPr>
          </a:p>
        </p:txBody>
      </p:sp>
      <p:sp>
        <p:nvSpPr>
          <p:cNvPr id="6" name="Google Shape;110;p17">
            <a:extLst>
              <a:ext uri="{FF2B5EF4-FFF2-40B4-BE49-F238E27FC236}">
                <a16:creationId xmlns:a16="http://schemas.microsoft.com/office/drawing/2014/main" xmlns="" id="{F4B2B937-FAB3-D20C-0411-0320672F1680}"/>
              </a:ext>
            </a:extLst>
          </p:cNvPr>
          <p:cNvSpPr txBox="1"/>
          <p:nvPr/>
        </p:nvSpPr>
        <p:spPr>
          <a:xfrm>
            <a:off x="759609" y="1562969"/>
            <a:ext cx="7624781" cy="2677023"/>
          </a:xfrm>
          <a:prstGeom prst="rect">
            <a:avLst/>
          </a:prstGeom>
          <a:noFill/>
          <a:ln>
            <a:noFill/>
          </a:ln>
        </p:spPr>
        <p:txBody>
          <a:bodyPr spcFirstLastPara="1" wrap="square" lIns="91425" tIns="91425" rIns="91425" bIns="91425" anchor="t" anchorCtr="0">
            <a:noAutofit/>
          </a:bodyPr>
          <a:lstStyle/>
          <a:p>
            <a:pPr marL="285750" indent="-285750" algn="just">
              <a:lnSpc>
                <a:spcPct val="115000"/>
              </a:lnSpc>
              <a:buClr>
                <a:srgbClr val="FF0000"/>
              </a:buClr>
              <a:buFont typeface="Wingdings" panose="05000000000000000000" pitchFamily="2" charset="2"/>
              <a:buChar char="ü"/>
            </a:pPr>
            <a:r>
              <a:rPr lang="es-ES" sz="1200" dirty="0">
                <a:latin typeface="Century Gothic" panose="020B0502020202020204" pitchFamily="34" charset="0"/>
                <a:ea typeface="Calibri" panose="020F0502020204030204" pitchFamily="34" charset="0"/>
                <a:cs typeface="Calibri" panose="020F0502020204030204" pitchFamily="34" charset="0"/>
              </a:rPr>
              <a:t>Los factores de desempeño laboral están señalados en el </a:t>
            </a:r>
            <a:r>
              <a:rPr lang="es-ES" sz="1200" b="1" dirty="0">
                <a:latin typeface="Century Gothic" panose="020B0502020202020204" pitchFamily="34" charset="0"/>
                <a:ea typeface="Calibri" panose="020F0502020204030204" pitchFamily="34" charset="0"/>
                <a:cs typeface="Calibri" panose="020F0502020204030204" pitchFamily="34" charset="0"/>
              </a:rPr>
              <a:t>anexo 16 para EB y anexo 17 para ETP.</a:t>
            </a:r>
          </a:p>
          <a:p>
            <a:pPr marL="285750" indent="-285750" algn="just">
              <a:lnSpc>
                <a:spcPct val="115000"/>
              </a:lnSpc>
              <a:buClr>
                <a:srgbClr val="FF0000"/>
              </a:buClr>
              <a:buFont typeface="Wingdings" panose="05000000000000000000" pitchFamily="2" charset="2"/>
              <a:buChar char="ü"/>
            </a:pPr>
            <a:r>
              <a:rPr lang="es-ES" sz="1200" dirty="0">
                <a:latin typeface="Century Gothic" panose="020B0502020202020204" pitchFamily="34" charset="0"/>
                <a:ea typeface="Calibri" panose="020F0502020204030204" pitchFamily="34" charset="0"/>
                <a:cs typeface="Calibri" panose="020F0502020204030204" pitchFamily="34" charset="0"/>
                <a:sym typeface="Century Gothic"/>
              </a:rPr>
              <a:t>La ficha de evaluación contiene factores que se basan en la labor </a:t>
            </a:r>
            <a:r>
              <a:rPr lang="es-ES" sz="1200" dirty="0" smtClean="0">
                <a:latin typeface="Century Gothic" panose="020B0502020202020204" pitchFamily="34" charset="0"/>
                <a:ea typeface="Calibri" panose="020F0502020204030204" pitchFamily="34" charset="0"/>
                <a:cs typeface="Calibri" panose="020F0502020204030204" pitchFamily="34" charset="0"/>
                <a:sym typeface="Century Gothic"/>
              </a:rPr>
              <a:t>del docente, </a:t>
            </a:r>
            <a:r>
              <a:rPr lang="es-ES" sz="1200" dirty="0">
                <a:latin typeface="Century Gothic" panose="020B0502020202020204" pitchFamily="34" charset="0"/>
                <a:ea typeface="Calibri" panose="020F0502020204030204" pitchFamily="34" charset="0"/>
                <a:cs typeface="Calibri" panose="020F0502020204030204" pitchFamily="34" charset="0"/>
                <a:sym typeface="Century Gothic"/>
              </a:rPr>
              <a:t>cuyo cumplimiento se acredita con la presentación de evidencias </a:t>
            </a:r>
            <a:r>
              <a:rPr lang="es-PE" sz="1200" dirty="0">
                <a:latin typeface="Century Gothic" panose="020B0502020202020204" pitchFamily="34" charset="0"/>
                <a:ea typeface="Calibri" panose="020F0502020204030204" pitchFamily="34" charset="0"/>
                <a:cs typeface="Calibri" panose="020F0502020204030204" pitchFamily="34" charset="0"/>
              </a:rPr>
              <a:t>(informes, actas, reportes, fichas, lista de cotejo, entre otros documentos) </a:t>
            </a:r>
            <a:r>
              <a:rPr lang="es-ES" sz="1200" dirty="0">
                <a:latin typeface="Century Gothic" panose="020B0502020202020204" pitchFamily="34" charset="0"/>
                <a:ea typeface="Calibri" panose="020F0502020204030204" pitchFamily="34" charset="0"/>
                <a:cs typeface="Calibri" panose="020F0502020204030204" pitchFamily="34" charset="0"/>
                <a:sym typeface="Century Gothic"/>
              </a:rPr>
              <a:t> ejecutadas durante el 2025.</a:t>
            </a:r>
          </a:p>
          <a:p>
            <a:pPr marL="285750" indent="-285750" algn="just">
              <a:lnSpc>
                <a:spcPct val="115000"/>
              </a:lnSpc>
              <a:buClr>
                <a:srgbClr val="FF0000"/>
              </a:buClr>
              <a:buFont typeface="Wingdings" panose="05000000000000000000" pitchFamily="2" charset="2"/>
              <a:buChar char="ü"/>
            </a:pPr>
            <a:r>
              <a:rPr lang="es-ES" sz="1200" dirty="0">
                <a:latin typeface="Century Gothic" panose="020B0502020202020204" pitchFamily="34" charset="0"/>
                <a:ea typeface="Calibri" panose="020F0502020204030204" pitchFamily="34" charset="0"/>
                <a:cs typeface="Calibri" panose="020F0502020204030204" pitchFamily="34" charset="0"/>
                <a:sym typeface="Century Gothic"/>
              </a:rPr>
              <a:t>Las evidencias deben se presentadas de forma física o virtual por el profesor contratado 2025.</a:t>
            </a:r>
          </a:p>
          <a:p>
            <a:pPr marL="285750" indent="-285750" algn="just">
              <a:lnSpc>
                <a:spcPct val="115000"/>
              </a:lnSpc>
              <a:buClr>
                <a:srgbClr val="FF0000"/>
              </a:buClr>
              <a:buFont typeface="Wingdings" panose="05000000000000000000" pitchFamily="2" charset="2"/>
              <a:buChar char="ü"/>
            </a:pPr>
            <a:r>
              <a:rPr lang="es-ES" sz="1200" dirty="0">
                <a:latin typeface="Century Gothic" panose="020B0502020202020204" pitchFamily="34" charset="0"/>
                <a:ea typeface="Calibri" panose="020F0502020204030204" pitchFamily="34" charset="0"/>
                <a:cs typeface="Calibri" panose="020F0502020204030204" pitchFamily="34" charset="0"/>
              </a:rPr>
              <a:t>El profesor que deba ser evaluado y no desee la renovación de su contrato, presenta su desistimiento a dicha evaluación, ante la dirección de la </a:t>
            </a:r>
            <a:r>
              <a:rPr lang="es-ES" sz="1200" dirty="0" err="1">
                <a:latin typeface="Century Gothic" panose="020B0502020202020204" pitchFamily="34" charset="0"/>
                <a:ea typeface="Calibri" panose="020F0502020204030204" pitchFamily="34" charset="0"/>
                <a:cs typeface="Calibri" panose="020F0502020204030204" pitchFamily="34" charset="0"/>
              </a:rPr>
              <a:t>lE</a:t>
            </a:r>
            <a:r>
              <a:rPr lang="es-ES" sz="1200" dirty="0">
                <a:latin typeface="Century Gothic" panose="020B0502020202020204" pitchFamily="34" charset="0"/>
                <a:ea typeface="Calibri" panose="020F0502020204030204" pitchFamily="34" charset="0"/>
                <a:cs typeface="Calibri" panose="020F0502020204030204" pitchFamily="34" charset="0"/>
              </a:rPr>
              <a:t>, conforme al formato establecido en el Anexo 18 de la presente norma, hasta el 14.01.2026.</a:t>
            </a:r>
            <a:endParaRPr lang="es-ES" sz="1200" dirty="0">
              <a:latin typeface="Century Gothic" panose="020B0502020202020204" pitchFamily="34" charset="0"/>
              <a:ea typeface="Calibri" panose="020F0502020204030204" pitchFamily="34" charset="0"/>
              <a:cs typeface="Calibri" panose="020F0502020204030204" pitchFamily="34" charset="0"/>
              <a:sym typeface="Century Gothic"/>
            </a:endParaRPr>
          </a:p>
          <a:p>
            <a:pPr marL="285750" indent="-285750" algn="just">
              <a:lnSpc>
                <a:spcPct val="115000"/>
              </a:lnSpc>
              <a:buClr>
                <a:srgbClr val="FF0000"/>
              </a:buClr>
              <a:buFont typeface="Wingdings" panose="05000000000000000000" pitchFamily="2" charset="2"/>
              <a:buChar char="ü"/>
            </a:pPr>
            <a:r>
              <a:rPr lang="es-ES" sz="1200" dirty="0">
                <a:latin typeface="Century Gothic" panose="020B0502020202020204" pitchFamily="34" charset="0"/>
                <a:ea typeface="Calibri" panose="020F0502020204030204" pitchFamily="34" charset="0"/>
                <a:cs typeface="Calibri" panose="020F0502020204030204" pitchFamily="34" charset="0"/>
                <a:sym typeface="Century Gothic"/>
              </a:rPr>
              <a:t>Se considera evaluación favorable siempre que el puntaje final obtenido sea mayor o igual a 2,50 puntos. </a:t>
            </a:r>
            <a:r>
              <a:rPr lang="es-ES" sz="1200" dirty="0">
                <a:latin typeface="Century Gothic" panose="020B0502020202020204" pitchFamily="34" charset="0"/>
                <a:ea typeface="Calibri" panose="020F0502020204030204" pitchFamily="34" charset="0"/>
                <a:cs typeface="Calibri" panose="020F0502020204030204" pitchFamily="34" charset="0"/>
              </a:rPr>
              <a:t>El resultado obtenido no se puede redondear al superior siguiente y solo debe presentarse con dos decimales.</a:t>
            </a:r>
          </a:p>
        </p:txBody>
      </p:sp>
    </p:spTree>
    <p:extLst>
      <p:ext uri="{BB962C8B-B14F-4D97-AF65-F5344CB8AC3E}">
        <p14:creationId xmlns:p14="http://schemas.microsoft.com/office/powerpoint/2010/main" val="3727722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 name="Google Shape;120;p18">
            <a:extLst>
              <a:ext uri="{FF2B5EF4-FFF2-40B4-BE49-F238E27FC236}">
                <a16:creationId xmlns:a16="http://schemas.microsoft.com/office/drawing/2014/main" xmlns="" id="{294E10CF-9B4A-497C-D07C-8B315EFE033A}"/>
              </a:ext>
            </a:extLst>
          </p:cNvPr>
          <p:cNvSpPr txBox="1"/>
          <p:nvPr/>
        </p:nvSpPr>
        <p:spPr>
          <a:xfrm>
            <a:off x="759609" y="759298"/>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3200" b="1" dirty="0">
                <a:solidFill>
                  <a:srgbClr val="ED2E45"/>
                </a:solidFill>
                <a:latin typeface="Century Gothic"/>
                <a:ea typeface="Century Gothic"/>
                <a:cs typeface="Century Gothic"/>
                <a:sym typeface="Century Gothic"/>
              </a:rPr>
              <a:t>Factores para la </a:t>
            </a:r>
            <a:r>
              <a:rPr lang="es-419" sz="3200" b="1" dirty="0" smtClean="0">
                <a:solidFill>
                  <a:srgbClr val="ED2E45"/>
                </a:solidFill>
                <a:latin typeface="Century Gothic"/>
                <a:ea typeface="Century Gothic"/>
                <a:cs typeface="Century Gothic"/>
                <a:sym typeface="Century Gothic"/>
              </a:rPr>
              <a:t>evaluación</a:t>
            </a:r>
            <a:endParaRPr sz="3200" b="1" dirty="0">
              <a:solidFill>
                <a:srgbClr val="ED2E45"/>
              </a:solidFill>
              <a:latin typeface="Century Gothic"/>
              <a:ea typeface="Century Gothic"/>
              <a:cs typeface="Century Gothic"/>
              <a:sym typeface="Century Gothic"/>
            </a:endParaRPr>
          </a:p>
        </p:txBody>
      </p:sp>
      <p:sp>
        <p:nvSpPr>
          <p:cNvPr id="2" name="Google Shape;123;p18">
            <a:extLst>
              <a:ext uri="{FF2B5EF4-FFF2-40B4-BE49-F238E27FC236}">
                <a16:creationId xmlns:a16="http://schemas.microsoft.com/office/drawing/2014/main" xmlns="" id="{EE80E504-4765-AE1B-A995-1D7A52AB08F8}"/>
              </a:ext>
            </a:extLst>
          </p:cNvPr>
          <p:cNvSpPr/>
          <p:nvPr/>
        </p:nvSpPr>
        <p:spPr>
          <a:xfrm>
            <a:off x="539750" y="1528010"/>
            <a:ext cx="1889776" cy="3040907"/>
          </a:xfrm>
          <a:prstGeom prst="rect">
            <a:avLst/>
          </a:pr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 name="Google Shape;124;p18">
            <a:extLst>
              <a:ext uri="{FF2B5EF4-FFF2-40B4-BE49-F238E27FC236}">
                <a16:creationId xmlns:a16="http://schemas.microsoft.com/office/drawing/2014/main" xmlns="" id="{91B772ED-5182-2583-E8A7-10A6F88ADC7D}"/>
              </a:ext>
            </a:extLst>
          </p:cNvPr>
          <p:cNvSpPr txBox="1"/>
          <p:nvPr/>
        </p:nvSpPr>
        <p:spPr>
          <a:xfrm>
            <a:off x="676030" y="1881450"/>
            <a:ext cx="1617215" cy="13806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dirty="0" smtClean="0">
                <a:effectLst/>
                <a:latin typeface="Century Gothic" panose="020B0502020202020204" pitchFamily="34" charset="0"/>
                <a:ea typeface="Arial" panose="020B0604020202020204" pitchFamily="34" charset="0"/>
              </a:rPr>
              <a:t>Acompañamiento a </a:t>
            </a:r>
            <a:r>
              <a:rPr lang="es-ES" dirty="0">
                <a:effectLst/>
                <a:latin typeface="Century Gothic" panose="020B0502020202020204" pitchFamily="34" charset="0"/>
                <a:ea typeface="Arial" panose="020B0604020202020204" pitchFamily="34" charset="0"/>
              </a:rPr>
              <a:t>los estudiantes y sus familias en sus experiencias de aprendizaje</a:t>
            </a:r>
            <a:endParaRPr lang="es-419" sz="1050" dirty="0">
              <a:solidFill>
                <a:srgbClr val="FFFFFF"/>
              </a:solidFill>
              <a:latin typeface="Century Gothic" panose="020B0502020202020204" pitchFamily="34" charset="0"/>
              <a:ea typeface="Century Gothic"/>
              <a:cs typeface="Century Gothic"/>
              <a:sym typeface="Century Gothic"/>
            </a:endParaRPr>
          </a:p>
        </p:txBody>
      </p:sp>
      <p:sp>
        <p:nvSpPr>
          <p:cNvPr id="30" name="Google Shape;123;p18">
            <a:extLst>
              <a:ext uri="{FF2B5EF4-FFF2-40B4-BE49-F238E27FC236}">
                <a16:creationId xmlns:a16="http://schemas.microsoft.com/office/drawing/2014/main" xmlns="" id="{93D0702E-1F8C-8046-7A73-3DB30A5FFE84}"/>
              </a:ext>
            </a:extLst>
          </p:cNvPr>
          <p:cNvSpPr/>
          <p:nvPr/>
        </p:nvSpPr>
        <p:spPr>
          <a:xfrm>
            <a:off x="2596124" y="1533406"/>
            <a:ext cx="1711930" cy="3040907"/>
          </a:xfrm>
          <a:prstGeom prst="rect">
            <a:avLst/>
          </a:pr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 name="Google Shape;124;p18">
            <a:extLst>
              <a:ext uri="{FF2B5EF4-FFF2-40B4-BE49-F238E27FC236}">
                <a16:creationId xmlns:a16="http://schemas.microsoft.com/office/drawing/2014/main" xmlns="" id="{213B8983-00A7-1135-B790-821775E37DE9}"/>
              </a:ext>
            </a:extLst>
          </p:cNvPr>
          <p:cNvSpPr txBox="1"/>
          <p:nvPr/>
        </p:nvSpPr>
        <p:spPr>
          <a:xfrm>
            <a:off x="2679423" y="1775531"/>
            <a:ext cx="1446177" cy="2311303"/>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dirty="0">
                <a:effectLst/>
                <a:latin typeface="Century Gothic" panose="020B0502020202020204" pitchFamily="34" charset="0"/>
                <a:ea typeface="Arial" panose="020B0604020202020204" pitchFamily="34" charset="0"/>
              </a:rPr>
              <a:t>Adecuación y/o adaptación de actividades, metodología y materiales educativos</a:t>
            </a:r>
            <a:endParaRPr lang="es-419" sz="1050" dirty="0">
              <a:solidFill>
                <a:srgbClr val="FFFFFF"/>
              </a:solidFill>
              <a:latin typeface="Century Gothic" panose="020B0502020202020204" pitchFamily="34" charset="0"/>
              <a:ea typeface="Century Gothic"/>
              <a:cs typeface="Century Gothic"/>
              <a:sym typeface="Century Gothic"/>
            </a:endParaRPr>
          </a:p>
        </p:txBody>
      </p:sp>
      <p:sp>
        <p:nvSpPr>
          <p:cNvPr id="32" name="Google Shape;123;p18">
            <a:extLst>
              <a:ext uri="{FF2B5EF4-FFF2-40B4-BE49-F238E27FC236}">
                <a16:creationId xmlns:a16="http://schemas.microsoft.com/office/drawing/2014/main" xmlns="" id="{DEA693A7-264A-00A8-E983-8013B9BF4837}"/>
              </a:ext>
            </a:extLst>
          </p:cNvPr>
          <p:cNvSpPr/>
          <p:nvPr/>
        </p:nvSpPr>
        <p:spPr>
          <a:xfrm>
            <a:off x="4499429" y="1533406"/>
            <a:ext cx="1858172" cy="3040907"/>
          </a:xfrm>
          <a:prstGeom prst="rect">
            <a:avLst/>
          </a:prstGeom>
          <a:solidFill>
            <a:schemeClr val="bg2">
              <a:lumMod val="20000"/>
              <a:lumOff val="80000"/>
            </a:schemeClr>
          </a:solidFill>
          <a:ln>
            <a:noFill/>
          </a:ln>
        </p:spPr>
        <p:txBody>
          <a:bodyPr spcFirstLastPara="1" wrap="square" lIns="91425" tIns="91425" rIns="91425" bIns="91425" anchor="ctr" anchorCtr="0">
            <a:noAutofit/>
          </a:bodyPr>
          <a:lstStyle/>
          <a:p>
            <a:pPr algn="just">
              <a:lnSpc>
                <a:spcPct val="115000"/>
              </a:lnSpc>
              <a:buSzPts val="1000"/>
              <a:tabLst>
                <a:tab pos="628015" algn="l"/>
                <a:tab pos="5220970" algn="l"/>
              </a:tabLst>
            </a:pPr>
            <a:r>
              <a:rPr lang="es-ES" dirty="0">
                <a:latin typeface="Century Gothic" panose="020B0502020202020204" pitchFamily="34" charset="0"/>
              </a:rPr>
              <a:t>Análisis de la evidencia presentada y retroalimentación brindada a los estudiantes y/o las familias</a:t>
            </a:r>
            <a:endParaRPr lang="es-PE" dirty="0">
              <a:latin typeface="Century Gothic" panose="020B0502020202020204" pitchFamily="34" charset="0"/>
            </a:endParaRPr>
          </a:p>
        </p:txBody>
      </p:sp>
      <p:sp>
        <p:nvSpPr>
          <p:cNvPr id="34" name="Google Shape;123;p18">
            <a:extLst>
              <a:ext uri="{FF2B5EF4-FFF2-40B4-BE49-F238E27FC236}">
                <a16:creationId xmlns:a16="http://schemas.microsoft.com/office/drawing/2014/main" xmlns="" id="{75AF9F2A-6428-3FFC-0996-D1B258DA4641}"/>
              </a:ext>
            </a:extLst>
          </p:cNvPr>
          <p:cNvSpPr/>
          <p:nvPr/>
        </p:nvSpPr>
        <p:spPr>
          <a:xfrm>
            <a:off x="6548977" y="1528010"/>
            <a:ext cx="1732438" cy="3040907"/>
          </a:xfrm>
          <a:prstGeom prst="rect">
            <a:avLst/>
          </a:prstGeom>
          <a:solidFill>
            <a:schemeClr val="bg2">
              <a:lumMod val="20000"/>
              <a:lumOff val="80000"/>
            </a:schemeClr>
          </a:solidFill>
          <a:ln>
            <a:noFill/>
          </a:ln>
        </p:spPr>
        <p:txBody>
          <a:bodyPr spcFirstLastPara="1" wrap="square" lIns="91425" tIns="91425" rIns="91425" bIns="91425" anchor="ctr" anchorCtr="0">
            <a:noAutofit/>
          </a:bodyPr>
          <a:lstStyle/>
          <a:p>
            <a:pPr algn="just">
              <a:lnSpc>
                <a:spcPct val="115000"/>
              </a:lnSpc>
              <a:buSzPts val="1000"/>
              <a:tabLst>
                <a:tab pos="628015" algn="l"/>
                <a:tab pos="5220970" algn="l"/>
              </a:tabLst>
            </a:pPr>
            <a:r>
              <a:rPr lang="es-ES" dirty="0">
                <a:latin typeface="Century Gothic" panose="020B0502020202020204" pitchFamily="34" charset="0"/>
              </a:rPr>
              <a:t>Trabajo colaborativo con los pares y coordinación con el o la director/a de </a:t>
            </a:r>
            <a:r>
              <a:rPr lang="es-ES" dirty="0" smtClean="0">
                <a:latin typeface="Century Gothic" panose="020B0502020202020204" pitchFamily="34" charset="0"/>
              </a:rPr>
              <a:t>IE/CETPRO </a:t>
            </a:r>
            <a:r>
              <a:rPr lang="es-ES" dirty="0">
                <a:latin typeface="Century Gothic" panose="020B0502020202020204" pitchFamily="34" charset="0"/>
              </a:rPr>
              <a:t>Equipo directivo o especialista de la UGEL, según corresponda.</a:t>
            </a:r>
          </a:p>
        </p:txBody>
      </p:sp>
    </p:spTree>
    <p:extLst>
      <p:ext uri="{BB962C8B-B14F-4D97-AF65-F5344CB8AC3E}">
        <p14:creationId xmlns:p14="http://schemas.microsoft.com/office/powerpoint/2010/main" val="121806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5"/>
        <p:cNvGrpSpPr/>
        <p:nvPr/>
      </p:nvGrpSpPr>
      <p:grpSpPr>
        <a:xfrm>
          <a:off x="0" y="0"/>
          <a:ext cx="0" cy="0"/>
          <a:chOff x="0" y="0"/>
          <a:chExt cx="0" cy="0"/>
        </a:xfrm>
      </p:grpSpPr>
      <p:sp>
        <p:nvSpPr>
          <p:cNvPr id="116" name="Google Shape;116;p18"/>
          <p:cNvSpPr/>
          <p:nvPr/>
        </p:nvSpPr>
        <p:spPr>
          <a:xfrm rot="10800000">
            <a:off x="0" y="7656"/>
            <a:ext cx="9144000" cy="514500"/>
          </a:xfrm>
          <a:prstGeom prst="round2SameRect">
            <a:avLst>
              <a:gd name="adj1" fmla="val 16667"/>
              <a:gd name="adj2" fmla="val 0"/>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122" name="Google Shape;122;p18"/>
          <p:cNvSpPr/>
          <p:nvPr/>
        </p:nvSpPr>
        <p:spPr>
          <a:xfrm>
            <a:off x="-72572" y="4942875"/>
            <a:ext cx="9144000" cy="479700"/>
          </a:xfrm>
          <a:prstGeom prst="rect">
            <a:avLst/>
          </a:prstGeom>
          <a:solidFill>
            <a:srgbClr val="ED2E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Imagen 3">
            <a:extLst>
              <a:ext uri="{FF2B5EF4-FFF2-40B4-BE49-F238E27FC236}">
                <a16:creationId xmlns:a16="http://schemas.microsoft.com/office/drawing/2014/main" xmlns="" id="{77A0BAB2-5542-E096-1A96-2B06765F6A18}"/>
              </a:ext>
            </a:extLst>
          </p:cNvPr>
          <p:cNvPicPr>
            <a:picLocks noChangeAspect="1"/>
          </p:cNvPicPr>
          <p:nvPr/>
        </p:nvPicPr>
        <p:blipFill>
          <a:blip r:embed="rId3"/>
          <a:stretch>
            <a:fillRect/>
          </a:stretch>
        </p:blipFill>
        <p:spPr>
          <a:xfrm>
            <a:off x="7416702" y="34550"/>
            <a:ext cx="864712" cy="447488"/>
          </a:xfrm>
          <a:prstGeom prst="rect">
            <a:avLst/>
          </a:prstGeom>
        </p:spPr>
      </p:pic>
      <p:pic>
        <p:nvPicPr>
          <p:cNvPr id="5" name="Imagen 4">
            <a:extLst>
              <a:ext uri="{FF2B5EF4-FFF2-40B4-BE49-F238E27FC236}">
                <a16:creationId xmlns:a16="http://schemas.microsoft.com/office/drawing/2014/main" xmlns="" id="{3F954AB3-C467-8667-2638-2DDB4605ECC1}"/>
              </a:ext>
            </a:extLst>
          </p:cNvPr>
          <p:cNvPicPr>
            <a:picLocks noChangeAspect="1"/>
          </p:cNvPicPr>
          <p:nvPr/>
        </p:nvPicPr>
        <p:blipFill>
          <a:blip r:embed="rId4"/>
          <a:stretch>
            <a:fillRect/>
          </a:stretch>
        </p:blipFill>
        <p:spPr>
          <a:xfrm>
            <a:off x="822349" y="88894"/>
            <a:ext cx="1762760" cy="382397"/>
          </a:xfrm>
          <a:prstGeom prst="rect">
            <a:avLst/>
          </a:prstGeom>
        </p:spPr>
      </p:pic>
      <p:sp>
        <p:nvSpPr>
          <p:cNvPr id="3" name="Google Shape;120;p18">
            <a:extLst>
              <a:ext uri="{FF2B5EF4-FFF2-40B4-BE49-F238E27FC236}">
                <a16:creationId xmlns:a16="http://schemas.microsoft.com/office/drawing/2014/main" xmlns="" id="{A60129B0-CDF2-B96B-9C1E-A8B367166793}"/>
              </a:ext>
            </a:extLst>
          </p:cNvPr>
          <p:cNvSpPr txBox="1"/>
          <p:nvPr/>
        </p:nvSpPr>
        <p:spPr>
          <a:xfrm>
            <a:off x="189645" y="422615"/>
            <a:ext cx="7925457" cy="6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419" sz="3200" b="1" dirty="0">
                <a:solidFill>
                  <a:srgbClr val="ED2E45"/>
                </a:solidFill>
                <a:latin typeface="Century Gothic"/>
                <a:ea typeface="Century Gothic"/>
                <a:cs typeface="Century Gothic"/>
                <a:sym typeface="Century Gothic"/>
              </a:rPr>
              <a:t>Cronograma</a:t>
            </a:r>
            <a:endParaRPr sz="3200" b="1" dirty="0">
              <a:solidFill>
                <a:srgbClr val="ED2E45"/>
              </a:solidFill>
              <a:latin typeface="Century Gothic"/>
              <a:ea typeface="Century Gothic"/>
              <a:cs typeface="Century Gothic"/>
              <a:sym typeface="Century Gothic"/>
            </a:endParaRPr>
          </a:p>
        </p:txBody>
      </p:sp>
      <p:graphicFrame>
        <p:nvGraphicFramePr>
          <p:cNvPr id="2" name="Tabla 1">
            <a:extLst>
              <a:ext uri="{FF2B5EF4-FFF2-40B4-BE49-F238E27FC236}">
                <a16:creationId xmlns:a16="http://schemas.microsoft.com/office/drawing/2014/main" xmlns="" id="{EF7732BC-2F00-CF69-12F8-80C8A23AA2E8}"/>
              </a:ext>
            </a:extLst>
          </p:cNvPr>
          <p:cNvGraphicFramePr>
            <a:graphicFrameLocks noGrp="1"/>
          </p:cNvGraphicFramePr>
          <p:nvPr>
            <p:extLst>
              <p:ext uri="{D42A27DB-BD31-4B8C-83A1-F6EECF244321}">
                <p14:modId xmlns:p14="http://schemas.microsoft.com/office/powerpoint/2010/main" val="2419096793"/>
              </p:ext>
            </p:extLst>
          </p:nvPr>
        </p:nvGraphicFramePr>
        <p:xfrm>
          <a:off x="720774" y="1025523"/>
          <a:ext cx="7702452" cy="3857039"/>
        </p:xfrm>
        <a:graphic>
          <a:graphicData uri="http://schemas.openxmlformats.org/drawingml/2006/table">
            <a:tbl>
              <a:tblPr firstRow="1" firstCol="1" bandRow="1">
                <a:tableStyleId>{5C22544A-7EE6-4342-B048-85BDC9FD1C3A}</a:tableStyleId>
              </a:tblPr>
              <a:tblGrid>
                <a:gridCol w="3786163">
                  <a:extLst>
                    <a:ext uri="{9D8B030D-6E8A-4147-A177-3AD203B41FA5}">
                      <a16:colId xmlns:a16="http://schemas.microsoft.com/office/drawing/2014/main" xmlns="" val="44228136"/>
                    </a:ext>
                  </a:extLst>
                </a:gridCol>
                <a:gridCol w="1073102">
                  <a:extLst>
                    <a:ext uri="{9D8B030D-6E8A-4147-A177-3AD203B41FA5}">
                      <a16:colId xmlns:a16="http://schemas.microsoft.com/office/drawing/2014/main" xmlns="" val="2509648555"/>
                    </a:ext>
                  </a:extLst>
                </a:gridCol>
                <a:gridCol w="1073994">
                  <a:extLst>
                    <a:ext uri="{9D8B030D-6E8A-4147-A177-3AD203B41FA5}">
                      <a16:colId xmlns:a16="http://schemas.microsoft.com/office/drawing/2014/main" xmlns="" val="3907673092"/>
                    </a:ext>
                  </a:extLst>
                </a:gridCol>
                <a:gridCol w="1769193">
                  <a:extLst>
                    <a:ext uri="{9D8B030D-6E8A-4147-A177-3AD203B41FA5}">
                      <a16:colId xmlns:a16="http://schemas.microsoft.com/office/drawing/2014/main" xmlns="" val="3910928869"/>
                    </a:ext>
                  </a:extLst>
                </a:gridCol>
              </a:tblGrid>
              <a:tr h="386825">
                <a:tc>
                  <a:txBody>
                    <a:bodyPr/>
                    <a:lstStyle/>
                    <a:p>
                      <a:pPr algn="just">
                        <a:lnSpc>
                          <a:spcPct val="107000"/>
                        </a:lnSpc>
                        <a:spcAft>
                          <a:spcPts val="800"/>
                        </a:spcAft>
                      </a:pPr>
                      <a:r>
                        <a:rPr lang="es-PE" sz="1050" b="1" kern="100" dirty="0">
                          <a:solidFill>
                            <a:schemeClr val="bg1"/>
                          </a:solidFill>
                          <a:effectLst/>
                          <a:latin typeface="Century Gothic" panose="020B0502020202020204" pitchFamily="34" charset="0"/>
                        </a:rPr>
                        <a:t>ACTIVIDAD</a:t>
                      </a:r>
                      <a:endParaRPr lang="es-PE" sz="14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rgbClr val="FF0000"/>
                    </a:solidFill>
                  </a:tcPr>
                </a:tc>
                <a:tc>
                  <a:txBody>
                    <a:bodyPr/>
                    <a:lstStyle/>
                    <a:p>
                      <a:pPr algn="l">
                        <a:lnSpc>
                          <a:spcPct val="107000"/>
                        </a:lnSpc>
                        <a:spcAft>
                          <a:spcPts val="800"/>
                        </a:spcAft>
                      </a:pPr>
                      <a:r>
                        <a:rPr lang="es-PE" sz="1050" b="1" kern="100" dirty="0">
                          <a:solidFill>
                            <a:schemeClr val="bg1"/>
                          </a:solidFill>
                          <a:effectLst/>
                          <a:latin typeface="Century Gothic" panose="020B0502020202020204" pitchFamily="34" charset="0"/>
                        </a:rPr>
                        <a:t>FECHA DE INCIO</a:t>
                      </a:r>
                      <a:endParaRPr lang="es-PE" sz="14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rgbClr val="FF0000"/>
                    </a:solidFill>
                  </a:tcPr>
                </a:tc>
                <a:tc>
                  <a:txBody>
                    <a:bodyPr/>
                    <a:lstStyle/>
                    <a:p>
                      <a:pPr marL="5715" algn="just">
                        <a:lnSpc>
                          <a:spcPct val="107000"/>
                        </a:lnSpc>
                        <a:spcAft>
                          <a:spcPts val="800"/>
                        </a:spcAft>
                      </a:pPr>
                      <a:r>
                        <a:rPr lang="es-PE" sz="1050" b="1" kern="100" dirty="0">
                          <a:solidFill>
                            <a:schemeClr val="bg1"/>
                          </a:solidFill>
                          <a:effectLst/>
                          <a:latin typeface="Century Gothic" panose="020B0502020202020204" pitchFamily="34" charset="0"/>
                        </a:rPr>
                        <a:t>FECHA DE FIN</a:t>
                      </a:r>
                      <a:endParaRPr lang="es-PE" sz="14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rgbClr val="FF0000"/>
                    </a:solidFill>
                  </a:tcPr>
                </a:tc>
                <a:tc>
                  <a:txBody>
                    <a:bodyPr/>
                    <a:lstStyle/>
                    <a:p>
                      <a:pPr algn="just">
                        <a:lnSpc>
                          <a:spcPct val="107000"/>
                        </a:lnSpc>
                        <a:spcAft>
                          <a:spcPts val="800"/>
                        </a:spcAft>
                      </a:pPr>
                      <a:r>
                        <a:rPr lang="es-PE" sz="1050" b="1" kern="100" dirty="0">
                          <a:solidFill>
                            <a:schemeClr val="bg1"/>
                          </a:solidFill>
                          <a:effectLst/>
                          <a:latin typeface="Century Gothic" panose="020B0502020202020204" pitchFamily="34" charset="0"/>
                        </a:rPr>
                        <a:t>RESPONSABLE</a:t>
                      </a:r>
                      <a:endParaRPr lang="es-PE" sz="14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rgbClr val="FF0000"/>
                    </a:solidFill>
                  </a:tcPr>
                </a:tc>
                <a:extLst>
                  <a:ext uri="{0D108BD9-81ED-4DB2-BD59-A6C34878D82A}">
                    <a16:rowId xmlns:a16="http://schemas.microsoft.com/office/drawing/2014/main" xmlns="" val="1773070296"/>
                  </a:ext>
                </a:extLst>
              </a:tr>
              <a:tr h="365539">
                <a:tc gridSpan="4">
                  <a:txBody>
                    <a:bodyPr/>
                    <a:lstStyle/>
                    <a:p>
                      <a:pPr>
                        <a:lnSpc>
                          <a:spcPct val="107000"/>
                        </a:lnSpc>
                        <a:spcAft>
                          <a:spcPts val="800"/>
                        </a:spcAft>
                      </a:pPr>
                      <a:r>
                        <a:rPr lang="es-PE" sz="1100" b="1" kern="100" dirty="0">
                          <a:solidFill>
                            <a:schemeClr val="bg1"/>
                          </a:solidFill>
                          <a:effectLst/>
                          <a:latin typeface="Century Gothic" panose="020B0502020202020204" pitchFamily="34" charset="0"/>
                        </a:rPr>
                        <a:t>Evaluación de desempeño laboral docente en Educación Básica y ETP</a:t>
                      </a:r>
                      <a:endParaRPr lang="es-PE" sz="14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tx1">
                        <a:lumMod val="50000"/>
                        <a:lumOff val="5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xmlns="" val="59940732"/>
                  </a:ext>
                </a:extLst>
              </a:tr>
              <a:tr h="365539">
                <a:tc>
                  <a:txBody>
                    <a:bodyPr/>
                    <a:lstStyle/>
                    <a:p>
                      <a:pPr algn="just">
                        <a:lnSpc>
                          <a:spcPct val="107000"/>
                        </a:lnSpc>
                        <a:spcAft>
                          <a:spcPts val="800"/>
                        </a:spcAft>
                      </a:pPr>
                      <a:r>
                        <a:rPr lang="es-PE" sz="1050" b="0" kern="100" dirty="0">
                          <a:solidFill>
                            <a:schemeClr val="tx1"/>
                          </a:solidFill>
                          <a:effectLst/>
                          <a:latin typeface="Century Gothic" panose="020B0502020202020204" pitchFamily="34" charset="0"/>
                        </a:rPr>
                        <a:t>Conformación del Comité de Evaluación de Desempeño de la IE</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gridSpan="2">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09/01/2026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Director de la IE</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extLst>
                  <a:ext uri="{0D108BD9-81ED-4DB2-BD59-A6C34878D82A}">
                    <a16:rowId xmlns:a16="http://schemas.microsoft.com/office/drawing/2014/main" xmlns="" val="499159242"/>
                  </a:ext>
                </a:extLst>
              </a:tr>
              <a:tr h="578273">
                <a:tc>
                  <a:txBody>
                    <a:bodyPr/>
                    <a:lstStyle/>
                    <a:p>
                      <a:pPr algn="just">
                        <a:lnSpc>
                          <a:spcPct val="107000"/>
                        </a:lnSpc>
                        <a:spcAft>
                          <a:spcPts val="800"/>
                        </a:spcAft>
                      </a:pPr>
                      <a:r>
                        <a:rPr lang="es-PE" sz="1050" b="0" kern="100" dirty="0">
                          <a:solidFill>
                            <a:schemeClr val="tx1"/>
                          </a:solidFill>
                          <a:effectLst/>
                          <a:latin typeface="Century Gothic" panose="020B0502020202020204" pitchFamily="34" charset="0"/>
                        </a:rPr>
                        <a:t>Presentación de evidencias para la evaluación de desempeño (consignar correo electrónico), o desistimiento a dicha evaluación ante la IE o UGEL según corresponda</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12/01/2026</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14/01/2026</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Profesor(a)</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extLst>
                  <a:ext uri="{0D108BD9-81ED-4DB2-BD59-A6C34878D82A}">
                    <a16:rowId xmlns:a16="http://schemas.microsoft.com/office/drawing/2014/main" xmlns="" val="1636603851"/>
                  </a:ext>
                </a:extLst>
              </a:tr>
              <a:tr h="285462">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Evaluar el desempeño laboral del docente contratado del servicio docente</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13/01/2026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16/01/2026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Comité de evaluación de la IE</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extLst>
                  <a:ext uri="{0D108BD9-81ED-4DB2-BD59-A6C34878D82A}">
                    <a16:rowId xmlns:a16="http://schemas.microsoft.com/office/drawing/2014/main" xmlns="" val="411202560"/>
                  </a:ext>
                </a:extLst>
              </a:tr>
              <a:tr h="431868">
                <a:tc>
                  <a:txBody>
                    <a:bodyPr/>
                    <a:lstStyle/>
                    <a:p>
                      <a:pPr algn="just">
                        <a:lnSpc>
                          <a:spcPct val="107000"/>
                        </a:lnSpc>
                        <a:spcAft>
                          <a:spcPts val="800"/>
                        </a:spcAft>
                      </a:pPr>
                      <a:r>
                        <a:rPr lang="es-PE" sz="1050" b="0" kern="100" dirty="0">
                          <a:solidFill>
                            <a:schemeClr val="tx1"/>
                          </a:solidFill>
                          <a:effectLst/>
                          <a:latin typeface="Century Gothic" panose="020B0502020202020204" pitchFamily="34" charset="0"/>
                        </a:rPr>
                        <a:t>Recojo de resultados de la evaluación (opcional por parte del docente) y Publicación de resultados preliminares de la evaluación </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gridSpan="2">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19/01/2026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Profesor(a) /Comité de evaluación</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extLst>
                  <a:ext uri="{0D108BD9-81ED-4DB2-BD59-A6C34878D82A}">
                    <a16:rowId xmlns:a16="http://schemas.microsoft.com/office/drawing/2014/main" xmlns="" val="2177135201"/>
                  </a:ext>
                </a:extLst>
              </a:tr>
              <a:tr h="285462">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Presentación de reclamos a la evaluación de desempeño docente</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20/01/2026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21/01/2026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Profesor(a)</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extLst>
                  <a:ext uri="{0D108BD9-81ED-4DB2-BD59-A6C34878D82A}">
                    <a16:rowId xmlns:a16="http://schemas.microsoft.com/office/drawing/2014/main" xmlns="" val="49601404"/>
                  </a:ext>
                </a:extLst>
              </a:tr>
              <a:tr h="431868">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Absolución de reclamos (comunicar al docente mediante el correo electrónico consignado al presentar las evidencias)</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21/01/2026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22/01/2026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Comité de evaluación de la IE</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extLst>
                  <a:ext uri="{0D108BD9-81ED-4DB2-BD59-A6C34878D82A}">
                    <a16:rowId xmlns:a16="http://schemas.microsoft.com/office/drawing/2014/main" xmlns="" val="917221228"/>
                  </a:ext>
                </a:extLst>
              </a:tr>
              <a:tr h="285462">
                <a:tc>
                  <a:txBody>
                    <a:bodyPr/>
                    <a:lstStyle/>
                    <a:p>
                      <a:pPr algn="just">
                        <a:lnSpc>
                          <a:spcPct val="107000"/>
                        </a:lnSpc>
                        <a:spcAft>
                          <a:spcPts val="800"/>
                        </a:spcAft>
                      </a:pPr>
                      <a:r>
                        <a:rPr lang="es-PE" sz="1050" b="0" kern="100">
                          <a:solidFill>
                            <a:schemeClr val="tx1"/>
                          </a:solidFill>
                          <a:effectLst/>
                          <a:latin typeface="Century Gothic" panose="020B0502020202020204" pitchFamily="34" charset="0"/>
                        </a:rPr>
                        <a:t>Publicación de resultados finales de la evaluación</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gridSpan="2">
                  <a:txBody>
                    <a:bodyPr/>
                    <a:lstStyle/>
                    <a:p>
                      <a:pPr algn="ctr">
                        <a:lnSpc>
                          <a:spcPct val="107000"/>
                        </a:lnSpc>
                        <a:spcAft>
                          <a:spcPts val="800"/>
                        </a:spcAft>
                      </a:pPr>
                      <a:r>
                        <a:rPr lang="es-PE" sz="1050" b="0" kern="100">
                          <a:solidFill>
                            <a:schemeClr val="tx1"/>
                          </a:solidFill>
                          <a:effectLst/>
                          <a:latin typeface="Century Gothic" panose="020B0502020202020204" pitchFamily="34" charset="0"/>
                        </a:rPr>
                        <a:t>23/01/2026</a:t>
                      </a:r>
                      <a:endParaRPr lang="es-PE" sz="1400" b="0" kern="1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tc hMerge="1">
                  <a:txBody>
                    <a:bodyPr/>
                    <a:lstStyle/>
                    <a:p>
                      <a:endParaRPr lang="es-PE"/>
                    </a:p>
                  </a:txBody>
                  <a:tcPr/>
                </a:tc>
                <a:tc>
                  <a:txBody>
                    <a:bodyPr/>
                    <a:lstStyle/>
                    <a:p>
                      <a:pPr algn="ctr">
                        <a:lnSpc>
                          <a:spcPct val="107000"/>
                        </a:lnSpc>
                        <a:spcAft>
                          <a:spcPts val="800"/>
                        </a:spcAft>
                      </a:pPr>
                      <a:r>
                        <a:rPr lang="es-PE" sz="1050" b="0" kern="100" dirty="0">
                          <a:solidFill>
                            <a:schemeClr val="tx1"/>
                          </a:solidFill>
                          <a:effectLst/>
                          <a:latin typeface="Century Gothic" panose="020B0502020202020204" pitchFamily="34" charset="0"/>
                        </a:rPr>
                        <a:t>Comité de evaluación de la IE</a:t>
                      </a:r>
                      <a:endParaRPr lang="es-PE" sz="1400" b="0" kern="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420" marR="68420" marT="0" marB="0" anchor="ctr">
                    <a:solidFill>
                      <a:schemeClr val="bg1">
                        <a:lumMod val="85000"/>
                      </a:schemeClr>
                    </a:solidFill>
                  </a:tcPr>
                </a:tc>
                <a:extLst>
                  <a:ext uri="{0D108BD9-81ED-4DB2-BD59-A6C34878D82A}">
                    <a16:rowId xmlns:a16="http://schemas.microsoft.com/office/drawing/2014/main" xmlns="" val="2730229709"/>
                  </a:ext>
                </a:extLst>
              </a:tr>
            </a:tbl>
          </a:graphicData>
        </a:graphic>
      </p:graphicFrame>
    </p:spTree>
    <p:extLst>
      <p:ext uri="{BB962C8B-B14F-4D97-AF65-F5344CB8AC3E}">
        <p14:creationId xmlns:p14="http://schemas.microsoft.com/office/powerpoint/2010/main" val="347583665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2737</Words>
  <Application>Microsoft Office PowerPoint</Application>
  <PresentationFormat>Presentación en pantalla (16:9)</PresentationFormat>
  <Paragraphs>307</Paragraphs>
  <Slides>33</Slides>
  <Notes>33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33</vt:i4>
      </vt:variant>
    </vt:vector>
  </HeadingPairs>
  <TitlesOfParts>
    <vt:vector size="45" baseType="lpstr">
      <vt:lpstr>Calibri</vt:lpstr>
      <vt:lpstr>Fira Sans Extra Condensed Medium</vt:lpstr>
      <vt:lpstr>Roboto</vt:lpstr>
      <vt:lpstr>Century Gothic</vt:lpstr>
      <vt:lpstr>Times New Roman</vt:lpstr>
      <vt:lpstr>Arial</vt:lpstr>
      <vt:lpstr>Aptos</vt:lpstr>
      <vt:lpstr>Poppins</vt:lpstr>
      <vt:lpstr>Arial MT</vt:lpstr>
      <vt:lpstr>Wingdings</vt:lpstr>
      <vt:lpstr>Wingdings 3</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MARIA OROZCO DIAZ</dc:creator>
  <cp:lastModifiedBy>PEDRO ENRIQUE REA GALINDO</cp:lastModifiedBy>
  <cp:revision>20</cp:revision>
  <dcterms:modified xsi:type="dcterms:W3CDTF">2026-01-07T18:51:30Z</dcterms:modified>
</cp:coreProperties>
</file>